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305" r:id="rId5"/>
    <p:sldId id="329" r:id="rId6"/>
    <p:sldId id="304" r:id="rId7"/>
    <p:sldId id="331"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03" r:id="rId23"/>
    <p:sldId id="321" r:id="rId24"/>
    <p:sldId id="322" r:id="rId25"/>
    <p:sldId id="323" r:id="rId26"/>
    <p:sldId id="324" r:id="rId27"/>
    <p:sldId id="332" r:id="rId28"/>
    <p:sldId id="333" r:id="rId29"/>
    <p:sldId id="325" r:id="rId30"/>
    <p:sldId id="326" r:id="rId31"/>
    <p:sldId id="327" r:id="rId32"/>
    <p:sldId id="328" r:id="rId3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9">
          <p15:clr>
            <a:srgbClr val="A4A3A4"/>
          </p15:clr>
        </p15:guide>
        <p15:guide id="2" orient="horz" pos="805">
          <p15:clr>
            <a:srgbClr val="A4A3A4"/>
          </p15:clr>
        </p15:guide>
        <p15:guide id="3" pos="49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AD"/>
    <a:srgbClr val="0083BE"/>
    <a:srgbClr val="FFFFCC"/>
    <a:srgbClr val="E98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19" autoAdjust="0"/>
  </p:normalViewPr>
  <p:slideViewPr>
    <p:cSldViewPr>
      <p:cViewPr varScale="1">
        <p:scale>
          <a:sx n="92" d="100"/>
          <a:sy n="92" d="100"/>
        </p:scale>
        <p:origin x="2154" y="84"/>
      </p:cViewPr>
      <p:guideLst>
        <p:guide orient="horz" pos="3999"/>
        <p:guide orient="horz" pos="805"/>
        <p:guide pos="4961"/>
      </p:guideLst>
    </p:cSldViewPr>
  </p:slideViewPr>
  <p:notesTextViewPr>
    <p:cViewPr>
      <p:scale>
        <a:sx n="100" d="100"/>
        <a:sy n="100" d="100"/>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36E59-B6FF-48F6-8BB2-FDF01C67A350}" type="doc">
      <dgm:prSet loTypeId="urn:microsoft.com/office/officeart/2005/8/layout/equation1" loCatId="process" qsTypeId="urn:microsoft.com/office/officeart/2005/8/quickstyle/simple1" qsCatId="simple" csTypeId="urn:microsoft.com/office/officeart/2005/8/colors/accent1_2" csCatId="accent1" phldr="1"/>
      <dgm:spPr/>
    </dgm:pt>
    <dgm:pt modelId="{618A8A90-A1D2-42C6-A825-D99AAD67B27E}" type="pres">
      <dgm:prSet presAssocID="{ECB36E59-B6FF-48F6-8BB2-FDF01C67A350}" presName="linearFlow" presStyleCnt="0">
        <dgm:presLayoutVars>
          <dgm:dir/>
          <dgm:resizeHandles val="exact"/>
        </dgm:presLayoutVars>
      </dgm:prSet>
      <dgm:spPr/>
    </dgm:pt>
  </dgm:ptLst>
  <dgm:cxnLst>
    <dgm:cxn modelId="{E6E50675-E921-4BB8-B874-B9DBBF860D9E}" type="presOf" srcId="{ECB36E59-B6FF-48F6-8BB2-FDF01C67A350}" destId="{618A8A90-A1D2-42C6-A825-D99AAD67B27E}" srcOrd="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012" cy="461489"/>
          </a:xfrm>
          <a:prstGeom prst="rect">
            <a:avLst/>
          </a:prstGeom>
        </p:spPr>
        <p:txBody>
          <a:bodyPr vert="horz" lIns="91001" tIns="45501" rIns="91001" bIns="45501" rtlCol="0"/>
          <a:lstStyle>
            <a:lvl1pPr algn="l">
              <a:defRPr sz="1200"/>
            </a:lvl1pPr>
          </a:lstStyle>
          <a:p>
            <a:endParaRPr lang="en-US" dirty="0"/>
          </a:p>
        </p:txBody>
      </p:sp>
      <p:sp>
        <p:nvSpPr>
          <p:cNvPr id="3" name="Date Placeholder 2"/>
          <p:cNvSpPr>
            <a:spLocks noGrp="1"/>
          </p:cNvSpPr>
          <p:nvPr>
            <p:ph type="dt" sz="quarter" idx="1"/>
          </p:nvPr>
        </p:nvSpPr>
        <p:spPr>
          <a:xfrm>
            <a:off x="3937477" y="0"/>
            <a:ext cx="3011012" cy="461489"/>
          </a:xfrm>
          <a:prstGeom prst="rect">
            <a:avLst/>
          </a:prstGeom>
        </p:spPr>
        <p:txBody>
          <a:bodyPr vert="horz" lIns="91001" tIns="45501" rIns="91001" bIns="45501" rtlCol="0"/>
          <a:lstStyle>
            <a:lvl1pPr algn="r">
              <a:defRPr sz="1200"/>
            </a:lvl1pPr>
          </a:lstStyle>
          <a:p>
            <a:fld id="{F0958FB7-247D-49B4-8ABA-8419953D2CCD}" type="datetimeFigureOut">
              <a:rPr lang="en-US" smtClean="0"/>
              <a:pPr/>
              <a:t>12/7/2017</a:t>
            </a:fld>
            <a:endParaRPr lang="en-US" dirty="0"/>
          </a:p>
        </p:txBody>
      </p:sp>
      <p:sp>
        <p:nvSpPr>
          <p:cNvPr id="4" name="Footer Placeholder 3"/>
          <p:cNvSpPr>
            <a:spLocks noGrp="1"/>
          </p:cNvSpPr>
          <p:nvPr>
            <p:ph type="ftr" sz="quarter" idx="2"/>
          </p:nvPr>
        </p:nvSpPr>
        <p:spPr>
          <a:xfrm>
            <a:off x="0" y="8773011"/>
            <a:ext cx="3011012" cy="461489"/>
          </a:xfrm>
          <a:prstGeom prst="rect">
            <a:avLst/>
          </a:prstGeom>
        </p:spPr>
        <p:txBody>
          <a:bodyPr vert="horz" lIns="91001" tIns="45501" rIns="91001" bIns="4550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477" y="8773011"/>
            <a:ext cx="3011012" cy="461489"/>
          </a:xfrm>
          <a:prstGeom prst="rect">
            <a:avLst/>
          </a:prstGeom>
        </p:spPr>
        <p:txBody>
          <a:bodyPr vert="horz" lIns="91001" tIns="45501" rIns="91001" bIns="45501" rtlCol="0" anchor="b"/>
          <a:lstStyle>
            <a:lvl1pPr algn="r">
              <a:defRPr sz="1200"/>
            </a:lvl1pPr>
          </a:lstStyle>
          <a:p>
            <a:fld id="{CB5D5542-99EB-4EB5-B731-ECE13FA0456D}" type="slidenum">
              <a:rPr lang="en-US" smtClean="0"/>
              <a:pPr/>
              <a:t>‹#›</a:t>
            </a:fld>
            <a:endParaRPr lang="en-US" dirty="0"/>
          </a:p>
        </p:txBody>
      </p:sp>
    </p:spTree>
    <p:extLst>
      <p:ext uri="{BB962C8B-B14F-4D97-AF65-F5344CB8AC3E}">
        <p14:creationId xmlns:p14="http://schemas.microsoft.com/office/powerpoint/2010/main" val="2824791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84" tIns="46242" rIns="92484" bIns="46242" rtlCol="0"/>
          <a:lstStyle>
            <a:lvl1pPr algn="l">
              <a:defRPr sz="1200"/>
            </a:lvl1pPr>
          </a:lstStyle>
          <a:p>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84" tIns="46242" rIns="92484" bIns="46242" rtlCol="0"/>
          <a:lstStyle>
            <a:lvl1pPr algn="r">
              <a:defRPr sz="1200"/>
            </a:lvl1pPr>
          </a:lstStyle>
          <a:p>
            <a:fld id="{F794FF77-5A0B-4CD4-8CBE-6B8D10218533}" type="datetimeFigureOut">
              <a:rPr lang="en-US" smtClean="0"/>
              <a:pPr/>
              <a:t>12/7/2017</a:t>
            </a:fld>
            <a:endParaRPr lang="en-US" dirty="0"/>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84" tIns="46242" rIns="92484" bIns="46242"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4" tIns="46242" rIns="92484" bIns="462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8"/>
            <a:ext cx="3011699" cy="461804"/>
          </a:xfrm>
          <a:prstGeom prst="rect">
            <a:avLst/>
          </a:prstGeom>
        </p:spPr>
        <p:txBody>
          <a:bodyPr vert="horz" lIns="92484" tIns="46242" rIns="92484" bIns="462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84" tIns="46242" rIns="92484" bIns="46242" rtlCol="0" anchor="b"/>
          <a:lstStyle>
            <a:lvl1pPr algn="r">
              <a:defRPr sz="1200"/>
            </a:lvl1pPr>
          </a:lstStyle>
          <a:p>
            <a:fld id="{1BF5E720-1B23-4ADF-8BC4-BB5CAC7CEB79}" type="slidenum">
              <a:rPr lang="en-US" smtClean="0"/>
              <a:pPr/>
              <a:t>‹#›</a:t>
            </a:fld>
            <a:endParaRPr lang="en-US" dirty="0"/>
          </a:p>
        </p:txBody>
      </p:sp>
    </p:spTree>
    <p:extLst>
      <p:ext uri="{BB962C8B-B14F-4D97-AF65-F5344CB8AC3E}">
        <p14:creationId xmlns:p14="http://schemas.microsoft.com/office/powerpoint/2010/main" val="1849656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Welcome and Introductions (10 minutes)</a:t>
            </a:r>
          </a:p>
          <a:p>
            <a:endParaRPr lang="en-US" dirty="0"/>
          </a:p>
          <a:p>
            <a:r>
              <a:rPr lang="en-US" dirty="0"/>
              <a:t>SAY:  </a:t>
            </a:r>
          </a:p>
          <a:p>
            <a:r>
              <a:rPr lang="en-US" dirty="0"/>
              <a:t>Welcome to the Solve One More commitment to Cross Selling kick off meeting.  </a:t>
            </a:r>
          </a:p>
          <a:p>
            <a:r>
              <a:rPr lang="en-US" sz="1200" kern="1200" dirty="0">
                <a:solidFill>
                  <a:schemeClr val="tx1"/>
                </a:solidFill>
                <a:effectLst/>
                <a:latin typeface="+mn-lt"/>
                <a:ea typeface="+mn-ea"/>
                <a:cs typeface="+mn-cs"/>
              </a:rPr>
              <a:t>Our vision at ABM is </a:t>
            </a:r>
            <a:r>
              <a:rPr lang="en-US" sz="1200" b="1" kern="1200" dirty="0">
                <a:solidFill>
                  <a:schemeClr val="tx1"/>
                </a:solidFill>
                <a:effectLst/>
                <a:latin typeface="+mn-lt"/>
                <a:ea typeface="+mn-ea"/>
                <a:cs typeface="+mn-cs"/>
              </a:rPr>
              <a:t>“to be the clear choice in the industries we serve through engaged people”</a:t>
            </a:r>
            <a:r>
              <a:rPr lang="en-US" sz="1200" kern="1200" dirty="0">
                <a:solidFill>
                  <a:schemeClr val="tx1"/>
                </a:solidFill>
                <a:effectLst/>
                <a:latin typeface="+mn-lt"/>
                <a:ea typeface="+mn-ea"/>
                <a:cs typeface="+mn-cs"/>
              </a:rPr>
              <a:t>.  One way to achieve this vision is to become the single-source provider of all types of facility solutions for our clients. However, a majority of our clients are not aware of the incredible breadth of services we can deliver in industries we serve. To overcome this lack of awareness and to focus on “</a:t>
            </a:r>
            <a:r>
              <a:rPr lang="en-US" sz="1200" b="1" kern="1200" dirty="0">
                <a:solidFill>
                  <a:schemeClr val="tx1"/>
                </a:solidFill>
                <a:effectLst/>
                <a:latin typeface="+mn-lt"/>
                <a:ea typeface="+mn-ea"/>
                <a:cs typeface="+mn-cs"/>
              </a:rPr>
              <a:t>Making a difference, every person, every day</a:t>
            </a:r>
            <a:r>
              <a:rPr lang="en-US" sz="1200" kern="1200" dirty="0">
                <a:solidFill>
                  <a:schemeClr val="tx1"/>
                </a:solidFill>
                <a:effectLst/>
                <a:latin typeface="+mn-lt"/>
                <a:ea typeface="+mn-ea"/>
                <a:cs typeface="+mn-cs"/>
              </a:rPr>
              <a:t>” for clients, employees will have the simple goal of trying to “Solve One More” problem for our clients by leveraging the services and solutions that ABM provides within their current Industry Group or across to another Industry Group through </a:t>
            </a:r>
            <a:r>
              <a:rPr lang="en-US" sz="1200" b="1" kern="1200" dirty="0">
                <a:solidFill>
                  <a:schemeClr val="tx1"/>
                </a:solidFill>
                <a:effectLst/>
                <a:latin typeface="+mn-lt"/>
                <a:ea typeface="+mn-ea"/>
                <a:cs typeface="+mn-cs"/>
              </a:rPr>
              <a:t>Cross Selling</a:t>
            </a:r>
            <a:r>
              <a:rPr lang="en-US" sz="1200" kern="1200" dirty="0">
                <a:solidFill>
                  <a:schemeClr val="tx1"/>
                </a:solidFill>
                <a:effectLst/>
                <a:latin typeface="+mn-lt"/>
                <a:ea typeface="+mn-ea"/>
                <a:cs typeface="+mn-cs"/>
              </a:rPr>
              <a:t> efforts. To encourage participation, we developed an incentive program, which rewards employees who have a conversation with a client or prospect about a facility problem that ultimately results in additional business with ABM.</a:t>
            </a:r>
          </a:p>
          <a:p>
            <a:r>
              <a:rPr lang="en-US" dirty="0"/>
              <a:t>What we expect to accomplish today is:</a:t>
            </a:r>
          </a:p>
          <a:p>
            <a:pPr marL="171450" indent="-171450">
              <a:buFont typeface="Arial" panose="020B0604020202020204" pitchFamily="34" charset="0"/>
              <a:buChar char="•"/>
            </a:pPr>
            <a:r>
              <a:rPr lang="en-US" dirty="0"/>
              <a:t>Understand the services ABM offers in our market</a:t>
            </a:r>
          </a:p>
          <a:p>
            <a:pPr marL="171450" indent="-171450">
              <a:buFont typeface="Arial" panose="020B0604020202020204" pitchFamily="34" charset="0"/>
              <a:buChar char="•"/>
            </a:pPr>
            <a:r>
              <a:rPr lang="en-US" dirty="0"/>
              <a:t>Ensure understanding of the Solve One More process and procedures</a:t>
            </a:r>
          </a:p>
          <a:p>
            <a:pPr marL="171450" indent="-171450">
              <a:buFont typeface="Arial" panose="020B0604020202020204" pitchFamily="34" charset="0"/>
              <a:buChar char="•"/>
            </a:pPr>
            <a:r>
              <a:rPr lang="en-US" dirty="0"/>
              <a:t>Identify clients that may benefit from additional services and what to say to them</a:t>
            </a:r>
          </a:p>
          <a:p>
            <a:pPr marL="171450" indent="-171450">
              <a:buFont typeface="Arial" panose="020B0604020202020204" pitchFamily="34" charset="0"/>
              <a:buChar char="•"/>
            </a:pPr>
            <a:r>
              <a:rPr lang="en-US" dirty="0"/>
              <a:t>Create and execute a plan to generate and close opportunities for additional services</a:t>
            </a:r>
          </a:p>
          <a:p>
            <a:r>
              <a:rPr lang="en-US" dirty="0"/>
              <a:t>Our agenda includes (read through Meeting Agenda).</a:t>
            </a:r>
          </a:p>
          <a:p>
            <a:endParaRPr lang="en-US" dirty="0"/>
          </a:p>
          <a:p>
            <a:r>
              <a:rPr lang="en-US" dirty="0"/>
              <a:t>Let’s go around the room and give a brief introduction – your name, your industry group and service line, and your role (what you do).</a:t>
            </a:r>
          </a:p>
          <a:p>
            <a:endParaRPr lang="en-US" dirty="0"/>
          </a:p>
        </p:txBody>
      </p:sp>
      <p:sp>
        <p:nvSpPr>
          <p:cNvPr id="4" name="Slide Number Placeholder 3"/>
          <p:cNvSpPr>
            <a:spLocks noGrp="1"/>
          </p:cNvSpPr>
          <p:nvPr>
            <p:ph type="sldNum" sz="quarter" idx="10"/>
          </p:nvPr>
        </p:nvSpPr>
        <p:spPr/>
        <p:txBody>
          <a:bodyPr/>
          <a:lstStyle/>
          <a:p>
            <a:fld id="{1BF5E720-1B23-4ADF-8BC4-BB5CAC7CEB79}" type="slidenum">
              <a:rPr lang="en-US" smtClean="0"/>
              <a:pPr/>
              <a:t>2</a:t>
            </a:fld>
            <a:endParaRPr lang="en-US" dirty="0"/>
          </a:p>
        </p:txBody>
      </p:sp>
    </p:spTree>
    <p:extLst>
      <p:ext uri="{BB962C8B-B14F-4D97-AF65-F5344CB8AC3E}">
        <p14:creationId xmlns:p14="http://schemas.microsoft.com/office/powerpoint/2010/main" val="144046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Opportunities (20 minutes)</a:t>
            </a:r>
          </a:p>
          <a:p>
            <a:endParaRPr lang="en-US" dirty="0"/>
          </a:p>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11</a:t>
            </a:fld>
            <a:endParaRPr lang="en-US"/>
          </a:p>
        </p:txBody>
      </p:sp>
    </p:spTree>
    <p:extLst>
      <p:ext uri="{BB962C8B-B14F-4D97-AF65-F5344CB8AC3E}">
        <p14:creationId xmlns:p14="http://schemas.microsoft.com/office/powerpoint/2010/main" val="274290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12</a:t>
            </a:fld>
            <a:endParaRPr lang="en-US"/>
          </a:p>
        </p:txBody>
      </p:sp>
    </p:spTree>
    <p:extLst>
      <p:ext uri="{BB962C8B-B14F-4D97-AF65-F5344CB8AC3E}">
        <p14:creationId xmlns:p14="http://schemas.microsoft.com/office/powerpoint/2010/main" val="3066978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13</a:t>
            </a:fld>
            <a:endParaRPr lang="en-US"/>
          </a:p>
        </p:txBody>
      </p:sp>
    </p:spTree>
    <p:extLst>
      <p:ext uri="{BB962C8B-B14F-4D97-AF65-F5344CB8AC3E}">
        <p14:creationId xmlns:p14="http://schemas.microsoft.com/office/powerpoint/2010/main" val="223345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14</a:t>
            </a:fld>
            <a:endParaRPr lang="en-US"/>
          </a:p>
        </p:txBody>
      </p:sp>
    </p:spTree>
    <p:extLst>
      <p:ext uri="{BB962C8B-B14F-4D97-AF65-F5344CB8AC3E}">
        <p14:creationId xmlns:p14="http://schemas.microsoft.com/office/powerpoint/2010/main" val="31991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15</a:t>
            </a:fld>
            <a:endParaRPr lang="en-US"/>
          </a:p>
        </p:txBody>
      </p:sp>
    </p:spTree>
    <p:extLst>
      <p:ext uri="{BB962C8B-B14F-4D97-AF65-F5344CB8AC3E}">
        <p14:creationId xmlns:p14="http://schemas.microsoft.com/office/powerpoint/2010/main" val="193979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16</a:t>
            </a:fld>
            <a:endParaRPr lang="en-US"/>
          </a:p>
        </p:txBody>
      </p:sp>
    </p:spTree>
    <p:extLst>
      <p:ext uri="{BB962C8B-B14F-4D97-AF65-F5344CB8AC3E}">
        <p14:creationId xmlns:p14="http://schemas.microsoft.com/office/powerpoint/2010/main" val="279231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17</a:t>
            </a:fld>
            <a:endParaRPr lang="en-US"/>
          </a:p>
        </p:txBody>
      </p:sp>
    </p:spTree>
    <p:extLst>
      <p:ext uri="{BB962C8B-B14F-4D97-AF65-F5344CB8AC3E}">
        <p14:creationId xmlns:p14="http://schemas.microsoft.com/office/powerpoint/2010/main" val="125435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team to refer to the Cross Selling Sheets in their meeting packet.</a:t>
            </a:r>
          </a:p>
          <a:p>
            <a:endParaRPr lang="en-US" dirty="0"/>
          </a:p>
          <a:p>
            <a:r>
              <a:rPr lang="en-US" dirty="0"/>
              <a:t>For each service, ask someone representing the service line to read the applicable sections of the Cross Selling Sheet.</a:t>
            </a:r>
          </a:p>
          <a:p>
            <a:r>
              <a:rPr lang="en-US" dirty="0"/>
              <a:t>Ask the group for any additional tips or information that would be helpful for someone trying to start a conversation with their client about this additional service line.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18</a:t>
            </a:fld>
            <a:endParaRPr lang="en-US"/>
          </a:p>
        </p:txBody>
      </p:sp>
    </p:spTree>
    <p:extLst>
      <p:ext uri="{BB962C8B-B14F-4D97-AF65-F5344CB8AC3E}">
        <p14:creationId xmlns:p14="http://schemas.microsoft.com/office/powerpoint/2010/main" val="315845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These are some key attributes that make up an ideal account target</a:t>
            </a:r>
            <a:r>
              <a:rPr lang="en-US" baseline="0" dirty="0"/>
              <a:t> for our SOM Program.</a:t>
            </a:r>
          </a:p>
          <a:p>
            <a:endParaRPr lang="en-US" baseline="0" dirty="0"/>
          </a:p>
          <a:p>
            <a:r>
              <a:rPr lang="en-US" baseline="0" dirty="0"/>
              <a:t>ASK GROUP:  What other attributes make up a good target account for your service line?</a:t>
            </a:r>
          </a:p>
          <a:p>
            <a:endParaRPr lang="en-US" baseline="0" dirty="0"/>
          </a:p>
          <a:p>
            <a:r>
              <a:rPr lang="en-US" baseline="0" dirty="0"/>
              <a:t>(Other ideas may include:)</a:t>
            </a:r>
          </a:p>
          <a:p>
            <a:r>
              <a:rPr lang="en-US" sz="2900" dirty="0">
                <a:latin typeface="Arial" panose="020B0604020202020204" pitchFamily="34" charset="0"/>
                <a:cs typeface="Arial" panose="020B0604020202020204" pitchFamily="34" charset="0"/>
              </a:rPr>
              <a:t>Needs multiple facility services to operate</a:t>
            </a:r>
          </a:p>
          <a:p>
            <a:r>
              <a:rPr lang="en-US" sz="2900" dirty="0">
                <a:latin typeface="Arial" panose="020B0604020202020204" pitchFamily="34" charset="0"/>
                <a:cs typeface="Arial" panose="020B0604020202020204" pitchFamily="34" charset="0"/>
              </a:rPr>
              <a:t>Has multiple buildings/plants/portfolio (large complex buildings)</a:t>
            </a:r>
          </a:p>
          <a:p>
            <a:r>
              <a:rPr lang="en-US" sz="2900" dirty="0">
                <a:latin typeface="Arial" panose="020B0604020202020204" pitchFamily="34" charset="0"/>
                <a:cs typeface="Arial" panose="020B0604020202020204" pitchFamily="34" charset="0"/>
              </a:rPr>
              <a:t>ABM has ample coverage in prospect’s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Uses a rolodex of vendors for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standing customer or new acquisition</a:t>
            </a:r>
          </a:p>
          <a:p>
            <a:endParaRPr lang="en-US" dirty="0"/>
          </a:p>
        </p:txBody>
      </p:sp>
      <p:sp>
        <p:nvSpPr>
          <p:cNvPr id="4" name="Slide Number Placeholder 3"/>
          <p:cNvSpPr>
            <a:spLocks noGrp="1"/>
          </p:cNvSpPr>
          <p:nvPr>
            <p:ph type="sldNum" sz="quarter" idx="10"/>
          </p:nvPr>
        </p:nvSpPr>
        <p:spPr/>
        <p:txBody>
          <a:bodyPr/>
          <a:lstStyle/>
          <a:p>
            <a:fld id="{1BF5E720-1B23-4ADF-8BC4-BB5CAC7CEB79}" type="slidenum">
              <a:rPr lang="en-US" smtClean="0"/>
              <a:pPr/>
              <a:t>19</a:t>
            </a:fld>
            <a:endParaRPr lang="en-US" dirty="0"/>
          </a:p>
        </p:txBody>
      </p:sp>
    </p:spTree>
    <p:extLst>
      <p:ext uri="{BB962C8B-B14F-4D97-AF65-F5344CB8AC3E}">
        <p14:creationId xmlns:p14="http://schemas.microsoft.com/office/powerpoint/2010/main" val="91741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a challenge at times to start the conversation with your client about the additional services we offer.  This simple formula can be helpful to give you a good start.  We have a couple of examples on the next slides.</a:t>
            </a:r>
          </a:p>
          <a:p>
            <a:endParaRPr lang="en-US" dirty="0"/>
          </a:p>
          <a:p>
            <a:r>
              <a:rPr lang="en-US" dirty="0"/>
              <a:t>(these scripts are included on the Cross Selling Resource sheet in the Meeting Package).</a:t>
            </a:r>
          </a:p>
        </p:txBody>
      </p:sp>
      <p:sp>
        <p:nvSpPr>
          <p:cNvPr id="4" name="Slide Number Placeholder 3"/>
          <p:cNvSpPr>
            <a:spLocks noGrp="1"/>
          </p:cNvSpPr>
          <p:nvPr>
            <p:ph type="sldNum" sz="quarter" idx="10"/>
          </p:nvPr>
        </p:nvSpPr>
        <p:spPr/>
        <p:txBody>
          <a:bodyPr/>
          <a:lstStyle/>
          <a:p>
            <a:fld id="{DB62C308-6160-48C5-A2B9-962641DF03AC}" type="slidenum">
              <a:rPr lang="en-US" smtClean="0"/>
              <a:t>20</a:t>
            </a:fld>
            <a:endParaRPr lang="en-US"/>
          </a:p>
        </p:txBody>
      </p:sp>
    </p:spTree>
    <p:extLst>
      <p:ext uri="{BB962C8B-B14F-4D97-AF65-F5344CB8AC3E}">
        <p14:creationId xmlns:p14="http://schemas.microsoft.com/office/powerpoint/2010/main" val="271572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ABM’s Cross Selling Program?</a:t>
            </a:r>
          </a:p>
        </p:txBody>
      </p:sp>
      <p:sp>
        <p:nvSpPr>
          <p:cNvPr id="4" name="Slide Number Placeholder 3"/>
          <p:cNvSpPr>
            <a:spLocks noGrp="1"/>
          </p:cNvSpPr>
          <p:nvPr>
            <p:ph type="sldNum" sz="quarter" idx="10"/>
          </p:nvPr>
        </p:nvSpPr>
        <p:spPr/>
        <p:txBody>
          <a:bodyPr/>
          <a:lstStyle/>
          <a:p>
            <a:fld id="{1BF5E720-1B23-4ADF-8BC4-BB5CAC7CEB79}" type="slidenum">
              <a:rPr lang="en-US" smtClean="0"/>
              <a:pPr/>
              <a:t>3</a:t>
            </a:fld>
            <a:endParaRPr lang="en-US" dirty="0"/>
          </a:p>
        </p:txBody>
      </p:sp>
    </p:spTree>
    <p:extLst>
      <p:ext uri="{BB962C8B-B14F-4D97-AF65-F5344CB8AC3E}">
        <p14:creationId xmlns:p14="http://schemas.microsoft.com/office/powerpoint/2010/main" val="3477490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21</a:t>
            </a:fld>
            <a:endParaRPr lang="en-US"/>
          </a:p>
        </p:txBody>
      </p:sp>
    </p:spTree>
    <p:extLst>
      <p:ext uri="{BB962C8B-B14F-4D97-AF65-F5344CB8AC3E}">
        <p14:creationId xmlns:p14="http://schemas.microsoft.com/office/powerpoint/2010/main" val="1402340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22</a:t>
            </a:fld>
            <a:endParaRPr lang="en-US"/>
          </a:p>
        </p:txBody>
      </p:sp>
    </p:spTree>
    <p:extLst>
      <p:ext uri="{BB962C8B-B14F-4D97-AF65-F5344CB8AC3E}">
        <p14:creationId xmlns:p14="http://schemas.microsoft.com/office/powerpoint/2010/main" val="2942652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www.abm.com/sellabm and review the data points that must be entered to submit an opportunity</a:t>
            </a:r>
          </a:p>
        </p:txBody>
      </p:sp>
      <p:sp>
        <p:nvSpPr>
          <p:cNvPr id="4" name="Slide Number Placeholder 3"/>
          <p:cNvSpPr>
            <a:spLocks noGrp="1"/>
          </p:cNvSpPr>
          <p:nvPr>
            <p:ph type="sldNum" sz="quarter" idx="10"/>
          </p:nvPr>
        </p:nvSpPr>
        <p:spPr/>
        <p:txBody>
          <a:bodyPr/>
          <a:lstStyle/>
          <a:p>
            <a:fld id="{DB62C308-6160-48C5-A2B9-962641DF03AC}" type="slidenum">
              <a:rPr lang="en-US" smtClean="0"/>
              <a:t>23</a:t>
            </a:fld>
            <a:endParaRPr lang="en-US"/>
          </a:p>
        </p:txBody>
      </p:sp>
    </p:spTree>
    <p:extLst>
      <p:ext uri="{BB962C8B-B14F-4D97-AF65-F5344CB8AC3E}">
        <p14:creationId xmlns:p14="http://schemas.microsoft.com/office/powerpoint/2010/main" val="3612805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group if they have successfully installed the mobile app per the instructions sent in the meeting invite.</a:t>
            </a:r>
          </a:p>
          <a:p>
            <a:r>
              <a:rPr lang="en-US" dirty="0"/>
              <a:t>If a significant number of people haven’t installed it yet, it’s a good idea to take a few minutes to do it now in this meeting.</a:t>
            </a:r>
          </a:p>
        </p:txBody>
      </p:sp>
      <p:sp>
        <p:nvSpPr>
          <p:cNvPr id="4" name="Slide Number Placeholder 3"/>
          <p:cNvSpPr>
            <a:spLocks noGrp="1"/>
          </p:cNvSpPr>
          <p:nvPr>
            <p:ph type="sldNum" sz="quarter" idx="10"/>
          </p:nvPr>
        </p:nvSpPr>
        <p:spPr/>
        <p:txBody>
          <a:bodyPr/>
          <a:lstStyle/>
          <a:p>
            <a:fld id="{1BF5E720-1B23-4ADF-8BC4-BB5CAC7CEB79}" type="slidenum">
              <a:rPr lang="en-US" smtClean="0"/>
              <a:pPr/>
              <a:t>24</a:t>
            </a:fld>
            <a:endParaRPr lang="en-US" dirty="0"/>
          </a:p>
        </p:txBody>
      </p:sp>
    </p:spTree>
    <p:extLst>
      <p:ext uri="{BB962C8B-B14F-4D97-AF65-F5344CB8AC3E}">
        <p14:creationId xmlns:p14="http://schemas.microsoft.com/office/powerpoint/2010/main" val="1937003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entering an opportunity via the mobile app</a:t>
            </a:r>
          </a:p>
        </p:txBody>
      </p:sp>
      <p:sp>
        <p:nvSpPr>
          <p:cNvPr id="4" name="Slide Number Placeholder 3"/>
          <p:cNvSpPr>
            <a:spLocks noGrp="1"/>
          </p:cNvSpPr>
          <p:nvPr>
            <p:ph type="sldNum" sz="quarter" idx="10"/>
          </p:nvPr>
        </p:nvSpPr>
        <p:spPr/>
        <p:txBody>
          <a:bodyPr/>
          <a:lstStyle/>
          <a:p>
            <a:fld id="{1BF5E720-1B23-4ADF-8BC4-BB5CAC7CEB79}" type="slidenum">
              <a:rPr lang="en-US" smtClean="0"/>
              <a:pPr/>
              <a:t>25</a:t>
            </a:fld>
            <a:endParaRPr lang="en-US" dirty="0"/>
          </a:p>
        </p:txBody>
      </p:sp>
    </p:spTree>
    <p:extLst>
      <p:ext uri="{BB962C8B-B14F-4D97-AF65-F5344CB8AC3E}">
        <p14:creationId xmlns:p14="http://schemas.microsoft.com/office/powerpoint/2010/main" val="2971766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Following Up on Opportunities (5 minutes)</a:t>
            </a:r>
          </a:p>
          <a:p>
            <a:endParaRPr lang="en-US" i="1" dirty="0"/>
          </a:p>
          <a:p>
            <a:pPr marL="228600" indent="-228600">
              <a:buFont typeface="+mj-lt"/>
              <a:buAutoNum type="arabicPeriod"/>
            </a:pPr>
            <a:r>
              <a:rPr lang="en-US" i="1" dirty="0"/>
              <a:t>Opportunities in Salesforce.com will have lead source of Solve One More</a:t>
            </a:r>
          </a:p>
          <a:p>
            <a:pPr marL="228600" indent="-228600">
              <a:buFont typeface="+mj-lt"/>
              <a:buAutoNum type="arabicPeriod"/>
            </a:pPr>
            <a:r>
              <a:rPr lang="en-US" i="1" dirty="0"/>
              <a:t>Acknowledge the receipt of the lead by updating the status or activity</a:t>
            </a:r>
          </a:p>
          <a:p>
            <a:pPr marL="228600" indent="-228600">
              <a:buFont typeface="+mj-lt"/>
              <a:buAutoNum type="arabicPeriod"/>
            </a:pPr>
            <a:r>
              <a:rPr lang="en-US" i="1" dirty="0"/>
              <a:t>Work as a team with the person that submitted the opportunity.  Contact them for additional information, to make an introduction, etc.</a:t>
            </a:r>
          </a:p>
          <a:p>
            <a:pPr marL="228600" indent="-228600">
              <a:buFont typeface="+mj-lt"/>
              <a:buAutoNum type="arabicPeriod"/>
            </a:pPr>
            <a:r>
              <a:rPr lang="en-US" i="1" dirty="0"/>
              <a:t>If there is no activity against the Opportunity logged into Salesforce.com for 30 days, the system will generate a notice</a:t>
            </a:r>
          </a:p>
          <a:p>
            <a:endParaRPr lang="en-US" i="1" dirty="0"/>
          </a:p>
          <a:p>
            <a:endParaRPr lang="en-US" i="1" dirty="0"/>
          </a:p>
        </p:txBody>
      </p:sp>
      <p:sp>
        <p:nvSpPr>
          <p:cNvPr id="4" name="Slide Number Placeholder 3"/>
          <p:cNvSpPr>
            <a:spLocks noGrp="1"/>
          </p:cNvSpPr>
          <p:nvPr>
            <p:ph type="sldNum" sz="quarter" idx="10"/>
          </p:nvPr>
        </p:nvSpPr>
        <p:spPr/>
        <p:txBody>
          <a:bodyPr/>
          <a:lstStyle/>
          <a:p>
            <a:fld id="{DB62C308-6160-48C5-A2B9-962641DF03AC}" type="slidenum">
              <a:rPr lang="en-US" smtClean="0"/>
              <a:t>26</a:t>
            </a:fld>
            <a:endParaRPr lang="en-US"/>
          </a:p>
        </p:txBody>
      </p:sp>
    </p:spTree>
    <p:extLst>
      <p:ext uri="{BB962C8B-B14F-4D97-AF65-F5344CB8AC3E}">
        <p14:creationId xmlns:p14="http://schemas.microsoft.com/office/powerpoint/2010/main" val="365138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anyone have a client in mind that may have a need for additional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Open up the Action Plan spreadsheet.</a:t>
            </a:r>
          </a:p>
          <a:p>
            <a:endParaRPr lang="en-US" dirty="0"/>
          </a:p>
          <a:p>
            <a:r>
              <a:rPr lang="en-US" dirty="0"/>
              <a:t>Explain:  Before we leave today, our goal is to complete the first 5 columns for 10-15 clients in our market.</a:t>
            </a:r>
          </a:p>
          <a:p>
            <a:endParaRPr lang="en-US" dirty="0"/>
          </a:p>
          <a:p>
            <a:r>
              <a:rPr lang="en-US" dirty="0"/>
              <a:t>Column 1:  Target Client – who has a client where there is opportunity for ABM to provide additional services?</a:t>
            </a:r>
          </a:p>
          <a:p>
            <a:r>
              <a:rPr lang="en-US" dirty="0"/>
              <a:t>Column 2:  What services does ABM currently provide?</a:t>
            </a:r>
          </a:p>
          <a:p>
            <a:r>
              <a:rPr lang="en-US" dirty="0"/>
              <a:t>Column 3:  What services do you think may be an opportunity to Solve One More?</a:t>
            </a:r>
          </a:p>
          <a:p>
            <a:r>
              <a:rPr lang="en-US" dirty="0"/>
              <a:t>Column 4:  Who is going to chat with the client to gain their interest in additional services and submit the opportunity? (and have the chance for incentive $ </a:t>
            </a:r>
            <a:r>
              <a:rPr lang="en-US" dirty="0">
                <a:sym typeface="Wingdings" panose="05000000000000000000" pitchFamily="2" charset="2"/>
              </a:rPr>
              <a:t>)</a:t>
            </a:r>
            <a:endParaRPr lang="en-US" dirty="0"/>
          </a:p>
          <a:p>
            <a:r>
              <a:rPr lang="en-US" dirty="0"/>
              <a:t>Column 5:  When will you commit to having the chat with the client? (in the next 2 weeks is preferable)</a:t>
            </a:r>
          </a:p>
          <a:p>
            <a:endParaRPr lang="en-US" dirty="0"/>
          </a:p>
          <a:p>
            <a:r>
              <a:rPr lang="en-US" dirty="0"/>
              <a:t>Once Action Plan has 10-15 clients with first 5 columns completed, return to power point presentation.</a:t>
            </a:r>
          </a:p>
        </p:txBody>
      </p:sp>
      <p:sp>
        <p:nvSpPr>
          <p:cNvPr id="4" name="Slide Number Placeholder 3"/>
          <p:cNvSpPr>
            <a:spLocks noGrp="1"/>
          </p:cNvSpPr>
          <p:nvPr>
            <p:ph type="sldNum" sz="quarter" idx="10"/>
          </p:nvPr>
        </p:nvSpPr>
        <p:spPr/>
        <p:txBody>
          <a:bodyPr/>
          <a:lstStyle/>
          <a:p>
            <a:fld id="{DB62C308-6160-48C5-A2B9-962641DF03AC}" type="slidenum">
              <a:rPr lang="en-US" smtClean="0"/>
              <a:t>27</a:t>
            </a:fld>
            <a:endParaRPr lang="en-US"/>
          </a:p>
        </p:txBody>
      </p:sp>
    </p:spTree>
    <p:extLst>
      <p:ext uri="{BB962C8B-B14F-4D97-AF65-F5344CB8AC3E}">
        <p14:creationId xmlns:p14="http://schemas.microsoft.com/office/powerpoint/2010/main" val="12637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next steps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Announce that a follow up meeting will be scheduled in approximately 4 weeks from now to check on the status of our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follow up meeting we will discuss: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Our progress on target clients and action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What struggles or obstacles did we encounter and what can we do to overcome them?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Where did we have success?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Identify additional target clients and update the action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28</a:t>
            </a:fld>
            <a:endParaRPr lang="en-US"/>
          </a:p>
        </p:txBody>
      </p:sp>
    </p:spTree>
    <p:extLst>
      <p:ext uri="{BB962C8B-B14F-4D97-AF65-F5344CB8AC3E}">
        <p14:creationId xmlns:p14="http://schemas.microsoft.com/office/powerpoint/2010/main" val="1699915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group know:  If you would like more information, please see the Cross Selling Resource sheet in your meeting package.  It contains information on the Solve One More website, contact people, the sample scripts we covered earlier and more.</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29</a:t>
            </a:fld>
            <a:endParaRPr lang="en-US"/>
          </a:p>
        </p:txBody>
      </p:sp>
    </p:spTree>
    <p:extLst>
      <p:ext uri="{BB962C8B-B14F-4D97-AF65-F5344CB8AC3E}">
        <p14:creationId xmlns:p14="http://schemas.microsoft.com/office/powerpoint/2010/main" val="26756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Account Plans – Leverage and track opportunities added to the accounts that have a high Growth Potential Score on the Account Plan.  Building common terminology, definitions, and Success Teams to sell a minimum of $10M in opportunities through the Account Planning Process.</a:t>
            </a:r>
          </a:p>
          <a:p>
            <a:pPr marL="228600" indent="-228600">
              <a:buAutoNum type="arabicPeriod"/>
            </a:pPr>
            <a:endParaRPr lang="en-US" dirty="0"/>
          </a:p>
          <a:p>
            <a:pPr marL="228600" indent="-228600">
              <a:buAutoNum type="arabicPeriod" startAt="2"/>
            </a:pPr>
            <a:r>
              <a:rPr lang="en-US" dirty="0"/>
              <a:t>Solve One More 2.0 – The Solve One More program produce $72M in over the past 4 years.  The team determined that by leveraging and enhancing the tools built for the SOM program we could drive a minimum of $5M in cross sold revenue in FY18. This is available to all ABM Field Personnel that may not be part of the account planning process and can still identify Opportunities.</a:t>
            </a:r>
          </a:p>
          <a:p>
            <a:pPr marL="0" indent="0">
              <a:buNone/>
            </a:pPr>
            <a:endParaRPr lang="en-US" dirty="0"/>
          </a:p>
          <a:p>
            <a:r>
              <a:rPr lang="en-US" dirty="0"/>
              <a:t>3.  Targeted Campaigns – This program will focus on a specific group of clients where we are driving to sell a specific service.  An example of this type of campaign is selling our Building Energy Solutions into our Custodial clients in the Education Industry Group. We can also use this method and support in a specific branch that is in need of revenue in order to make plan.</a:t>
            </a:r>
          </a:p>
          <a:p>
            <a:endParaRPr lang="en-US" dirty="0"/>
          </a:p>
        </p:txBody>
      </p:sp>
      <p:sp>
        <p:nvSpPr>
          <p:cNvPr id="4" name="Slide Number Placeholder 3"/>
          <p:cNvSpPr>
            <a:spLocks noGrp="1"/>
          </p:cNvSpPr>
          <p:nvPr>
            <p:ph type="sldNum" sz="quarter" idx="10"/>
          </p:nvPr>
        </p:nvSpPr>
        <p:spPr/>
        <p:txBody>
          <a:bodyPr/>
          <a:lstStyle/>
          <a:p>
            <a:fld id="{1BF5E720-1B23-4ADF-8BC4-BB5CAC7CEB79}" type="slidenum">
              <a:rPr lang="en-US" smtClean="0"/>
              <a:pPr/>
              <a:t>4</a:t>
            </a:fld>
            <a:endParaRPr lang="en-US" dirty="0"/>
          </a:p>
        </p:txBody>
      </p:sp>
    </p:spTree>
    <p:extLst>
      <p:ext uri="{BB962C8B-B14F-4D97-AF65-F5344CB8AC3E}">
        <p14:creationId xmlns:p14="http://schemas.microsoft.com/office/powerpoint/2010/main" val="25746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Solve One More Process Review (10 minutes)</a:t>
            </a:r>
          </a:p>
          <a:p>
            <a:endParaRPr lang="en-US" dirty="0"/>
          </a:p>
          <a:p>
            <a:r>
              <a:rPr lang="en-US" dirty="0"/>
              <a:t>SAY:</a:t>
            </a:r>
          </a:p>
          <a:p>
            <a:r>
              <a:rPr lang="en-US" dirty="0"/>
              <a:t>The meeting invitations included some pre-work.  Specifically, you were asked to read the Solve One More Guideline document.  Let’s find out what you learned.</a:t>
            </a:r>
          </a:p>
          <a:p>
            <a:endParaRPr lang="en-US" dirty="0"/>
          </a:p>
        </p:txBody>
      </p:sp>
      <p:sp>
        <p:nvSpPr>
          <p:cNvPr id="4" name="Slide Number Placeholder 3"/>
          <p:cNvSpPr>
            <a:spLocks noGrp="1"/>
          </p:cNvSpPr>
          <p:nvPr>
            <p:ph type="sldNum" sz="quarter" idx="10"/>
          </p:nvPr>
        </p:nvSpPr>
        <p:spPr/>
        <p:txBody>
          <a:bodyPr/>
          <a:lstStyle/>
          <a:p>
            <a:fld id="{DB62C308-6160-48C5-A2B9-962641DF03AC}" type="slidenum">
              <a:rPr lang="en-US" smtClean="0"/>
              <a:t>5</a:t>
            </a:fld>
            <a:endParaRPr lang="en-US"/>
          </a:p>
        </p:txBody>
      </p:sp>
    </p:spTree>
    <p:extLst>
      <p:ext uri="{BB962C8B-B14F-4D97-AF65-F5344CB8AC3E}">
        <p14:creationId xmlns:p14="http://schemas.microsoft.com/office/powerpoint/2010/main" val="53841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the question and all answers out loud to the group.</a:t>
            </a:r>
          </a:p>
          <a:p>
            <a:endParaRPr lang="en-US" dirty="0"/>
          </a:p>
          <a:p>
            <a:r>
              <a:rPr lang="en-US" dirty="0"/>
              <a:t>ASK - “Raise your hand if you think the answer is “A”, and repeat for each answer option.</a:t>
            </a:r>
          </a:p>
          <a:p>
            <a:endParaRPr lang="en-US" dirty="0"/>
          </a:p>
          <a:p>
            <a:r>
              <a:rPr lang="en-US" dirty="0"/>
              <a:t>Reveal the answer is “D”</a:t>
            </a:r>
          </a:p>
          <a:p>
            <a:endParaRPr lang="en-US" dirty="0"/>
          </a:p>
          <a:p>
            <a:r>
              <a:rPr lang="en-US" dirty="0"/>
              <a:t>SAY:</a:t>
            </a:r>
          </a:p>
          <a:p>
            <a:r>
              <a:rPr lang="en-US" dirty="0"/>
              <a:t>Eligible Opportunities for cross selling include contracted services within your Industry Group or outside your Industry Group for an existing client </a:t>
            </a:r>
          </a:p>
        </p:txBody>
      </p:sp>
      <p:sp>
        <p:nvSpPr>
          <p:cNvPr id="4" name="Slide Number Placeholder 3"/>
          <p:cNvSpPr>
            <a:spLocks noGrp="1"/>
          </p:cNvSpPr>
          <p:nvPr>
            <p:ph type="sldNum" sz="quarter" idx="10"/>
          </p:nvPr>
        </p:nvSpPr>
        <p:spPr/>
        <p:txBody>
          <a:bodyPr/>
          <a:lstStyle/>
          <a:p>
            <a:fld id="{DB62C308-6160-48C5-A2B9-962641DF03AC}" type="slidenum">
              <a:rPr lang="en-US" smtClean="0"/>
              <a:t>6</a:t>
            </a:fld>
            <a:endParaRPr lang="en-US"/>
          </a:p>
        </p:txBody>
      </p:sp>
    </p:spTree>
    <p:extLst>
      <p:ext uri="{BB962C8B-B14F-4D97-AF65-F5344CB8AC3E}">
        <p14:creationId xmlns:p14="http://schemas.microsoft.com/office/powerpoint/2010/main" val="79305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questions and answers out loud.</a:t>
            </a:r>
          </a:p>
          <a:p>
            <a:endParaRPr lang="en-US" dirty="0"/>
          </a:p>
          <a:p>
            <a:r>
              <a:rPr lang="en-US" dirty="0"/>
              <a:t>Reveal that the answer is TRUE</a:t>
            </a:r>
          </a:p>
          <a:p>
            <a:endParaRPr lang="en-US" dirty="0"/>
          </a:p>
          <a:p>
            <a:r>
              <a:rPr lang="en-US" dirty="0"/>
              <a:t>SAY:</a:t>
            </a:r>
          </a:p>
          <a:p>
            <a:r>
              <a:rPr lang="en-US" dirty="0"/>
              <a:t>All employees can participate and most employees are eligible for the incentive rewards.</a:t>
            </a:r>
          </a:p>
          <a:p>
            <a:r>
              <a:rPr lang="en-US" dirty="0"/>
              <a:t>Monetary awards are available to everyone except:</a:t>
            </a:r>
          </a:p>
          <a:p>
            <a:pPr marL="171450" indent="-171450">
              <a:buFont typeface="Arial" panose="020B0604020202020204" pitchFamily="34" charset="0"/>
              <a:buChar char="•"/>
            </a:pPr>
            <a:r>
              <a:rPr lang="en-US" dirty="0"/>
              <a:t>Employees in leadership roles – EVP, SVP, VP, etc.</a:t>
            </a:r>
          </a:p>
          <a:p>
            <a:pPr marL="171450" indent="-171450">
              <a:buFont typeface="Arial" panose="020B0604020202020204" pitchFamily="34" charset="0"/>
              <a:buChar char="•"/>
            </a:pPr>
            <a:r>
              <a:rPr lang="en-US" dirty="0"/>
              <a:t>Employees whose primary job function is to sell multi-service solutions (i.e. Integrated Facility Solutions)</a:t>
            </a:r>
          </a:p>
          <a:p>
            <a:pPr marL="171450" indent="-171450">
              <a:buFont typeface="Arial" panose="020B0604020202020204" pitchFamily="34" charset="0"/>
              <a:buChar char="•"/>
            </a:pPr>
            <a:r>
              <a:rPr lang="en-US" dirty="0"/>
              <a:t>Employees in a position to award work as part of a subcontracting relationship</a:t>
            </a:r>
          </a:p>
          <a:p>
            <a:r>
              <a:rPr lang="en-US" dirty="0"/>
              <a:t>This is to protect the integrity of their position.</a:t>
            </a:r>
          </a:p>
        </p:txBody>
      </p:sp>
      <p:sp>
        <p:nvSpPr>
          <p:cNvPr id="4" name="Slide Number Placeholder 3"/>
          <p:cNvSpPr>
            <a:spLocks noGrp="1"/>
          </p:cNvSpPr>
          <p:nvPr>
            <p:ph type="sldNum" sz="quarter" idx="10"/>
          </p:nvPr>
        </p:nvSpPr>
        <p:spPr/>
        <p:txBody>
          <a:bodyPr/>
          <a:lstStyle/>
          <a:p>
            <a:fld id="{DB62C308-6160-48C5-A2B9-962641DF03AC}" type="slidenum">
              <a:rPr lang="en-US" smtClean="0"/>
              <a:t>7</a:t>
            </a:fld>
            <a:endParaRPr lang="en-US"/>
          </a:p>
        </p:txBody>
      </p:sp>
    </p:spTree>
    <p:extLst>
      <p:ext uri="{BB962C8B-B14F-4D97-AF65-F5344CB8AC3E}">
        <p14:creationId xmlns:p14="http://schemas.microsoft.com/office/powerpoint/2010/main" val="6326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question and answers</a:t>
            </a:r>
          </a:p>
          <a:p>
            <a:endParaRPr lang="en-US" dirty="0"/>
          </a:p>
          <a:p>
            <a:r>
              <a:rPr lang="en-US" dirty="0"/>
              <a:t>ASK:  “Who thinks the answer is “F” all of the above?”  Reveal that they are correct!</a:t>
            </a:r>
          </a:p>
        </p:txBody>
      </p:sp>
      <p:sp>
        <p:nvSpPr>
          <p:cNvPr id="4" name="Slide Number Placeholder 3"/>
          <p:cNvSpPr>
            <a:spLocks noGrp="1"/>
          </p:cNvSpPr>
          <p:nvPr>
            <p:ph type="sldNum" sz="quarter" idx="10"/>
          </p:nvPr>
        </p:nvSpPr>
        <p:spPr/>
        <p:txBody>
          <a:bodyPr/>
          <a:lstStyle/>
          <a:p>
            <a:fld id="{DB62C308-6160-48C5-A2B9-962641DF03AC}" type="slidenum">
              <a:rPr lang="en-US" smtClean="0"/>
              <a:t>8</a:t>
            </a:fld>
            <a:endParaRPr lang="en-US"/>
          </a:p>
        </p:txBody>
      </p:sp>
    </p:spTree>
    <p:extLst>
      <p:ext uri="{BB962C8B-B14F-4D97-AF65-F5344CB8AC3E}">
        <p14:creationId xmlns:p14="http://schemas.microsoft.com/office/powerpoint/2010/main" val="101265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the question and answers.</a:t>
            </a:r>
          </a:p>
          <a:p>
            <a:endParaRPr lang="en-US" dirty="0"/>
          </a:p>
          <a:p>
            <a:r>
              <a:rPr lang="en-US" dirty="0"/>
              <a:t>Reveal that the answer is TRUE.</a:t>
            </a:r>
          </a:p>
          <a:p>
            <a:endParaRPr lang="en-US" dirty="0"/>
          </a:p>
          <a:p>
            <a:endParaRPr lang="en-US" dirty="0"/>
          </a:p>
          <a:p>
            <a:r>
              <a:rPr lang="en-US" dirty="0"/>
              <a:t>Ask someone with their smartphone calculate handy, what the incentive pay would be on a $190,000 project?  (answer $1,900)  what is the incentive pay on a $1.5 million dollar service contract? (answer:  $5,000.00 max pay out)</a:t>
            </a:r>
          </a:p>
        </p:txBody>
      </p:sp>
      <p:sp>
        <p:nvSpPr>
          <p:cNvPr id="4" name="Slide Number Placeholder 3"/>
          <p:cNvSpPr>
            <a:spLocks noGrp="1"/>
          </p:cNvSpPr>
          <p:nvPr>
            <p:ph type="sldNum" sz="quarter" idx="10"/>
          </p:nvPr>
        </p:nvSpPr>
        <p:spPr/>
        <p:txBody>
          <a:bodyPr/>
          <a:lstStyle/>
          <a:p>
            <a:fld id="{DB62C308-6160-48C5-A2B9-962641DF03AC}" type="slidenum">
              <a:rPr lang="en-US" smtClean="0"/>
              <a:t>9</a:t>
            </a:fld>
            <a:endParaRPr lang="en-US"/>
          </a:p>
        </p:txBody>
      </p:sp>
    </p:spTree>
    <p:extLst>
      <p:ext uri="{BB962C8B-B14F-4D97-AF65-F5344CB8AC3E}">
        <p14:creationId xmlns:p14="http://schemas.microsoft.com/office/powerpoint/2010/main" val="181861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the question and answer out loud.</a:t>
            </a:r>
          </a:p>
          <a:p>
            <a:endParaRPr lang="en-US" dirty="0"/>
          </a:p>
          <a:p>
            <a:r>
              <a:rPr lang="en-US" dirty="0"/>
              <a:t>Ask the group what the right answer is.</a:t>
            </a:r>
          </a:p>
          <a:p>
            <a:endParaRPr lang="en-US" dirty="0"/>
          </a:p>
          <a:p>
            <a:r>
              <a:rPr lang="en-US" dirty="0"/>
              <a:t>Reveal that the right answer is “E” – and the remaining process steps follow in order A thru D</a:t>
            </a:r>
          </a:p>
          <a:p>
            <a:endParaRPr lang="en-US" dirty="0"/>
          </a:p>
          <a:p>
            <a:r>
              <a:rPr lang="en-US" dirty="0"/>
              <a:t>SAY:</a:t>
            </a:r>
          </a:p>
          <a:p>
            <a:r>
              <a:rPr lang="en-US" dirty="0"/>
              <a:t>A majority of our clients are not aware of the many services we can deliver.  “Solve One More” really is just about talking to our clients…but sometimes you need a place to start.</a:t>
            </a:r>
          </a:p>
          <a:p>
            <a:r>
              <a:rPr lang="en-US" dirty="0"/>
              <a:t>In this next section we will explore what services we offer in our market, how to identify clients that may be in need of them, and what to say to them.</a:t>
            </a:r>
          </a:p>
        </p:txBody>
      </p:sp>
      <p:sp>
        <p:nvSpPr>
          <p:cNvPr id="4" name="Slide Number Placeholder 3"/>
          <p:cNvSpPr>
            <a:spLocks noGrp="1"/>
          </p:cNvSpPr>
          <p:nvPr>
            <p:ph type="sldNum" sz="quarter" idx="10"/>
          </p:nvPr>
        </p:nvSpPr>
        <p:spPr/>
        <p:txBody>
          <a:bodyPr/>
          <a:lstStyle/>
          <a:p>
            <a:fld id="{DB62C308-6160-48C5-A2B9-962641DF03AC}" type="slidenum">
              <a:rPr lang="en-US" smtClean="0"/>
              <a:t>10</a:t>
            </a:fld>
            <a:endParaRPr lang="en-US"/>
          </a:p>
        </p:txBody>
      </p:sp>
    </p:spTree>
    <p:extLst>
      <p:ext uri="{BB962C8B-B14F-4D97-AF65-F5344CB8AC3E}">
        <p14:creationId xmlns:p14="http://schemas.microsoft.com/office/powerpoint/2010/main" val="3664666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1545" y="1256693"/>
            <a:ext cx="6109540" cy="1890234"/>
          </a:xfrm>
        </p:spPr>
        <p:txBody>
          <a:bodyPr anchor="t">
            <a:normAutofit/>
          </a:bodyPr>
          <a:lstStyle>
            <a:lvl1pPr>
              <a:defRPr sz="3200" b="1">
                <a:solidFill>
                  <a:schemeClr val="bg1"/>
                </a:solidFill>
              </a:defRPr>
            </a:lvl1pPr>
          </a:lstStyle>
          <a:p>
            <a:r>
              <a:rPr lang="en-US" dirty="0"/>
              <a:t>Cover Slide Title (32pt. Bold)</a:t>
            </a:r>
          </a:p>
        </p:txBody>
      </p:sp>
      <p:sp>
        <p:nvSpPr>
          <p:cNvPr id="13" name="Text Placeholder 12"/>
          <p:cNvSpPr>
            <a:spLocks noGrp="1"/>
          </p:cNvSpPr>
          <p:nvPr>
            <p:ph type="body" sz="quarter" idx="10" hasCustomPrompt="1"/>
          </p:nvPr>
        </p:nvSpPr>
        <p:spPr>
          <a:xfrm>
            <a:off x="663079" y="6096000"/>
            <a:ext cx="2362200" cy="381000"/>
          </a:xfrm>
        </p:spPr>
        <p:txBody>
          <a:bodyPr>
            <a:normAutofit/>
          </a:bodyPr>
          <a:lstStyle>
            <a:lvl1pPr>
              <a:buNone/>
              <a:defRPr sz="1400" baseline="0">
                <a:solidFill>
                  <a:schemeClr val="bg1"/>
                </a:solidFill>
              </a:defRPr>
            </a:lvl1pPr>
          </a:lstStyle>
          <a:p>
            <a:pPr lvl="0"/>
            <a:r>
              <a:rPr lang="en-US" dirty="0"/>
              <a:t>Presentation Date</a:t>
            </a:r>
          </a:p>
        </p:txBody>
      </p:sp>
      <p:sp>
        <p:nvSpPr>
          <p:cNvPr id="5" name="Content Placeholder 4"/>
          <p:cNvSpPr>
            <a:spLocks noGrp="1"/>
          </p:cNvSpPr>
          <p:nvPr>
            <p:ph sz="quarter" idx="11" hasCustomPrompt="1"/>
          </p:nvPr>
        </p:nvSpPr>
        <p:spPr>
          <a:xfrm>
            <a:off x="659539" y="3621088"/>
            <a:ext cx="4992617" cy="460797"/>
          </a:xfrm>
        </p:spPr>
        <p:txBody>
          <a:bodyPr/>
          <a:lstStyle>
            <a:lvl1pPr>
              <a:buNone/>
              <a:defRPr sz="2400" i="1" baseline="0">
                <a:solidFill>
                  <a:schemeClr val="bg1"/>
                </a:solidFill>
              </a:defRPr>
            </a:lvl1pPr>
          </a:lstStyle>
          <a:p>
            <a:pPr lvl="0"/>
            <a:r>
              <a:rPr lang="en-US" dirty="0"/>
              <a:t>Name of Presenter (24 pt. Italics)</a:t>
            </a:r>
          </a:p>
        </p:txBody>
      </p:sp>
      <p:sp>
        <p:nvSpPr>
          <p:cNvPr id="6" name="Content Placeholder 4"/>
          <p:cNvSpPr>
            <a:spLocks noGrp="1"/>
          </p:cNvSpPr>
          <p:nvPr>
            <p:ph sz="quarter" idx="12" hasCustomPrompt="1"/>
          </p:nvPr>
        </p:nvSpPr>
        <p:spPr>
          <a:xfrm>
            <a:off x="667928" y="4005138"/>
            <a:ext cx="4992650" cy="460797"/>
          </a:xfrm>
        </p:spPr>
        <p:txBody>
          <a:bodyPr>
            <a:normAutofit/>
          </a:bodyPr>
          <a:lstStyle>
            <a:lvl1pPr>
              <a:buNone/>
              <a:defRPr sz="1800" i="1" baseline="0">
                <a:solidFill>
                  <a:schemeClr val="bg1"/>
                </a:solidFill>
              </a:defRPr>
            </a:lvl1pPr>
          </a:lstStyle>
          <a:p>
            <a:pPr lvl="0"/>
            <a:r>
              <a:rPr lang="en-US" dirty="0"/>
              <a:t>Presenter Title, Company Name (18pt. Italics)</a:t>
            </a:r>
          </a:p>
        </p:txBody>
      </p:sp>
      <p:sp>
        <p:nvSpPr>
          <p:cNvPr id="8" name="Picture Placeholder 7"/>
          <p:cNvSpPr>
            <a:spLocks noGrp="1"/>
          </p:cNvSpPr>
          <p:nvPr>
            <p:ph type="pic" sz="quarter" idx="13"/>
          </p:nvPr>
        </p:nvSpPr>
        <p:spPr>
          <a:xfrm>
            <a:off x="7597324" y="5310845"/>
            <a:ext cx="1076325" cy="1006559"/>
          </a:xfrm>
        </p:spPr>
        <p:txBody>
          <a:bodyPr>
            <a:normAutofit/>
          </a:bodyPr>
          <a:lstStyle>
            <a:lvl1pPr algn="l">
              <a:defRPr sz="1200"/>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4677DED-70C9-4BC1-9899-79D883A3D82E}" type="datetimeFigureOut">
              <a:rPr lang="en-US" smtClean="0"/>
              <a:t>12/7/2017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C119AC4-9AAC-4BCD-B3A9-37B337961B5F}" type="slidenum">
              <a:rPr lang="en-US" smtClean="0"/>
              <a:t>‹#›</a:t>
            </a:fld>
            <a:endParaRPr lang="en-US"/>
          </a:p>
        </p:txBody>
      </p:sp>
    </p:spTree>
    <p:extLst>
      <p:ext uri="{BB962C8B-B14F-4D97-AF65-F5344CB8AC3E}">
        <p14:creationId xmlns:p14="http://schemas.microsoft.com/office/powerpoint/2010/main" val="38238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4677DED-70C9-4BC1-9899-79D883A3D82E}" type="datetimeFigureOut">
              <a:rPr lang="en-US" smtClean="0"/>
              <a:t>12/7/2017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C119AC4-9AAC-4BCD-B3A9-37B337961B5F}" type="slidenum">
              <a:rPr lang="en-US" smtClean="0"/>
              <a:t>‹#›</a:t>
            </a:fld>
            <a:endParaRPr lang="en-US"/>
          </a:p>
        </p:txBody>
      </p:sp>
    </p:spTree>
    <p:extLst>
      <p:ext uri="{BB962C8B-B14F-4D97-AF65-F5344CB8AC3E}">
        <p14:creationId xmlns:p14="http://schemas.microsoft.com/office/powerpoint/2010/main" val="1866051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4677DED-70C9-4BC1-9899-79D883A3D82E}" type="datetimeFigureOut">
              <a:rPr lang="en-US" smtClean="0"/>
              <a:t>12/7/2017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C119AC4-9AAC-4BCD-B3A9-37B337961B5F}" type="slidenum">
              <a:rPr lang="en-US" smtClean="0"/>
              <a:t>‹#›</a:t>
            </a:fld>
            <a:endParaRPr lang="en-US"/>
          </a:p>
        </p:txBody>
      </p:sp>
    </p:spTree>
    <p:extLst>
      <p:ext uri="{BB962C8B-B14F-4D97-AF65-F5344CB8AC3E}">
        <p14:creationId xmlns:p14="http://schemas.microsoft.com/office/powerpoint/2010/main" val="503626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244" y="2566"/>
            <a:ext cx="8029794" cy="1143000"/>
          </a:xfrm>
        </p:spPr>
        <p:txBody>
          <a:bodyPr>
            <a:normAutofit/>
          </a:bodyPr>
          <a:lstStyle>
            <a:lvl1pPr>
              <a:defRPr sz="3200" b="1"/>
            </a:lvl1pPr>
          </a:lstStyle>
          <a:p>
            <a:r>
              <a:rPr lang="en-US" dirty="0"/>
              <a:t>Agenda Title (32pt. Bold)</a:t>
            </a:r>
          </a:p>
        </p:txBody>
      </p:sp>
      <p:sp>
        <p:nvSpPr>
          <p:cNvPr id="3" name="Content Placeholder 2"/>
          <p:cNvSpPr>
            <a:spLocks noGrp="1"/>
          </p:cNvSpPr>
          <p:nvPr>
            <p:ph idx="1" hasCustomPrompt="1"/>
          </p:nvPr>
        </p:nvSpPr>
        <p:spPr>
          <a:xfrm>
            <a:off x="651546" y="1154716"/>
            <a:ext cx="6800830" cy="4916410"/>
          </a:xfrm>
        </p:spPr>
        <p:txBody>
          <a:bodyPr/>
          <a:lstStyle>
            <a:lvl1pPr>
              <a:defRPr baseline="0">
                <a:solidFill>
                  <a:schemeClr val="tx1"/>
                </a:solidFill>
              </a:defRPr>
            </a:lvl1pPr>
            <a:lvl2pPr>
              <a:buNone/>
              <a:defRPr/>
            </a:lvl2pPr>
          </a:lstStyle>
          <a:p>
            <a:pPr lvl="0"/>
            <a:r>
              <a:rPr lang="en-US" dirty="0"/>
              <a:t>Bullet Text: 24pt. </a:t>
            </a:r>
          </a:p>
        </p:txBody>
      </p:sp>
      <p:sp>
        <p:nvSpPr>
          <p:cNvPr id="6" name="Slide Number Placeholder 5"/>
          <p:cNvSpPr>
            <a:spLocks noGrp="1"/>
          </p:cNvSpPr>
          <p:nvPr>
            <p:ph type="sldNum" sz="quarter" idx="12"/>
          </p:nvPr>
        </p:nvSpPr>
        <p:spPr/>
        <p:txBody>
          <a:bodyPr/>
          <a:lstStyle/>
          <a:p>
            <a:fld id="{EC9F1879-4471-438E-9360-C4D97C7F3278}" type="slidenum">
              <a:rPr lang="en-US" smtClean="0"/>
              <a:pPr/>
              <a:t>‹#›</a:t>
            </a:fld>
            <a:endParaRPr lang="en-US" dirty="0"/>
          </a:p>
        </p:txBody>
      </p:sp>
      <p:sp>
        <p:nvSpPr>
          <p:cNvPr id="5" name="Picture Placeholder 7"/>
          <p:cNvSpPr>
            <a:spLocks noGrp="1"/>
          </p:cNvSpPr>
          <p:nvPr>
            <p:ph type="pic" sz="quarter" idx="13"/>
          </p:nvPr>
        </p:nvSpPr>
        <p:spPr>
          <a:xfrm>
            <a:off x="7605010" y="1270291"/>
            <a:ext cx="1076325" cy="1006559"/>
          </a:xfrm>
        </p:spPr>
        <p:txBody>
          <a:bodyPr>
            <a:normAutofit/>
          </a:bodyPr>
          <a:lstStyle>
            <a:lvl1pPr algn="l">
              <a:defRPr sz="1200"/>
            </a:lvl1pPr>
          </a:lstStyle>
          <a:p>
            <a:endParaRPr lang="en-US"/>
          </a:p>
        </p:txBody>
      </p:sp>
    </p:spTree>
    <p:extLst>
      <p:ext uri="{BB962C8B-B14F-4D97-AF65-F5344CB8AC3E}">
        <p14:creationId xmlns:p14="http://schemas.microsoft.com/office/powerpoint/2010/main" val="237117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244" y="2566"/>
            <a:ext cx="8029794" cy="1143000"/>
          </a:xfrm>
        </p:spPr>
        <p:txBody>
          <a:bodyPr>
            <a:normAutofit/>
          </a:bodyPr>
          <a:lstStyle>
            <a:lvl1pPr>
              <a:defRPr sz="3200" b="1"/>
            </a:lvl1pPr>
          </a:lstStyle>
          <a:p>
            <a:r>
              <a:rPr lang="en-US" dirty="0"/>
              <a:t>Table of Contents Title (32pt. Bold)</a:t>
            </a:r>
          </a:p>
        </p:txBody>
      </p:sp>
      <p:sp>
        <p:nvSpPr>
          <p:cNvPr id="3" name="Content Placeholder 2"/>
          <p:cNvSpPr>
            <a:spLocks noGrp="1"/>
          </p:cNvSpPr>
          <p:nvPr>
            <p:ph idx="1" hasCustomPrompt="1"/>
          </p:nvPr>
        </p:nvSpPr>
        <p:spPr>
          <a:xfrm>
            <a:off x="651546" y="1154716"/>
            <a:ext cx="6800830" cy="4916410"/>
          </a:xfrm>
        </p:spPr>
        <p:txBody>
          <a:bodyPr/>
          <a:lstStyle>
            <a:lvl1pPr>
              <a:defRPr baseline="0">
                <a:solidFill>
                  <a:schemeClr val="tx1"/>
                </a:solidFill>
              </a:defRPr>
            </a:lvl1pPr>
            <a:lvl2pPr>
              <a:buNone/>
              <a:defRPr/>
            </a:lvl2pPr>
          </a:lstStyle>
          <a:p>
            <a:pPr lvl="0"/>
            <a:r>
              <a:rPr lang="en-US" dirty="0"/>
              <a:t>Bullet Text: 24pt. </a:t>
            </a:r>
          </a:p>
        </p:txBody>
      </p:sp>
      <p:sp>
        <p:nvSpPr>
          <p:cNvPr id="6" name="Slide Number Placeholder 5"/>
          <p:cNvSpPr>
            <a:spLocks noGrp="1"/>
          </p:cNvSpPr>
          <p:nvPr>
            <p:ph type="sldNum" sz="quarter" idx="12"/>
          </p:nvPr>
        </p:nvSpPr>
        <p:spPr/>
        <p:txBody>
          <a:bodyPr/>
          <a:lstStyle/>
          <a:p>
            <a:fld id="{EC9F1879-4471-438E-9360-C4D97C7F3278}" type="slidenum">
              <a:rPr lang="en-US" smtClean="0"/>
              <a:pPr/>
              <a:t>‹#›</a:t>
            </a:fld>
            <a:endParaRPr lang="en-US" dirty="0"/>
          </a:p>
        </p:txBody>
      </p:sp>
      <p:sp>
        <p:nvSpPr>
          <p:cNvPr id="5" name="Picture Placeholder 7"/>
          <p:cNvSpPr>
            <a:spLocks noGrp="1"/>
          </p:cNvSpPr>
          <p:nvPr>
            <p:ph type="pic" sz="quarter" idx="13"/>
          </p:nvPr>
        </p:nvSpPr>
        <p:spPr>
          <a:xfrm>
            <a:off x="7605010" y="1270291"/>
            <a:ext cx="1076325" cy="1006559"/>
          </a:xfrm>
        </p:spPr>
        <p:txBody>
          <a:bodyPr>
            <a:normAutofit/>
          </a:bodyPr>
          <a:lstStyle>
            <a:lvl1pPr algn="l">
              <a:defRPr sz="1200"/>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244" y="2566"/>
            <a:ext cx="8029794" cy="1143000"/>
          </a:xfrm>
        </p:spPr>
        <p:txBody>
          <a:bodyPr>
            <a:normAutofit/>
          </a:bodyPr>
          <a:lstStyle>
            <a:lvl1pPr>
              <a:defRPr sz="3200" b="1" baseline="0"/>
            </a:lvl1pPr>
          </a:lstStyle>
          <a:p>
            <a:r>
              <a:rPr lang="en-US" dirty="0"/>
              <a:t>Slide Title Text (32pt. Bold)</a:t>
            </a:r>
          </a:p>
        </p:txBody>
      </p:sp>
      <p:sp>
        <p:nvSpPr>
          <p:cNvPr id="3" name="Content Placeholder 2"/>
          <p:cNvSpPr>
            <a:spLocks noGrp="1"/>
          </p:cNvSpPr>
          <p:nvPr>
            <p:ph idx="1" hasCustomPrompt="1"/>
          </p:nvPr>
        </p:nvSpPr>
        <p:spPr>
          <a:xfrm>
            <a:off x="652244" y="1154716"/>
            <a:ext cx="8029794" cy="4916410"/>
          </a:xfrm>
        </p:spPr>
        <p:txBody>
          <a:bodyPr/>
          <a:lstStyle>
            <a:lvl1pPr>
              <a:defRPr/>
            </a:lvl1pPr>
            <a:lvl2pPr>
              <a:defRPr/>
            </a:lvl2pPr>
            <a:lvl3pPr>
              <a:buFont typeface="Wingdings" pitchFamily="2" charset="2"/>
              <a:buChar char="§"/>
              <a:defRPr>
                <a:latin typeface="Arial" pitchFamily="34" charset="0"/>
                <a:cs typeface="Arial" pitchFamily="34" charset="0"/>
              </a:defRPr>
            </a:lvl3pPr>
            <a:lvl4pPr>
              <a:defRPr baseline="0">
                <a:latin typeface="Arial" pitchFamily="34" charset="0"/>
                <a:cs typeface="Arial" pitchFamily="34" charset="0"/>
              </a:defRPr>
            </a:lvl4pPr>
          </a:lstStyle>
          <a:p>
            <a:pPr lvl="0"/>
            <a:r>
              <a:rPr lang="en-US" dirty="0"/>
              <a:t>Bullet Text: 24pt.</a:t>
            </a:r>
          </a:p>
          <a:p>
            <a:pPr lvl="1"/>
            <a:r>
              <a:rPr lang="en-US" dirty="0"/>
              <a:t>Second level Bullet Text: 20pt.</a:t>
            </a:r>
          </a:p>
          <a:p>
            <a:pPr lvl="2"/>
            <a:r>
              <a:rPr lang="en-US" dirty="0"/>
              <a:t>Third level Bullet Text: 18pt.</a:t>
            </a:r>
          </a:p>
          <a:p>
            <a:pPr lvl="3"/>
            <a:r>
              <a:rPr lang="en-US" dirty="0"/>
              <a:t>Fourth level Bullet Text: 18pt.</a:t>
            </a:r>
          </a:p>
        </p:txBody>
      </p:sp>
      <p:sp>
        <p:nvSpPr>
          <p:cNvPr id="6" name="Slide Number Placeholder 5"/>
          <p:cNvSpPr>
            <a:spLocks noGrp="1"/>
          </p:cNvSpPr>
          <p:nvPr>
            <p:ph type="sldNum" sz="quarter" idx="12"/>
          </p:nvPr>
        </p:nvSpPr>
        <p:spPr/>
        <p:txBody>
          <a:bodyPr/>
          <a:lstStyle/>
          <a:p>
            <a:fld id="{EC9F1879-4471-438E-9360-C4D97C7F327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690" y="0"/>
            <a:ext cx="8027348" cy="1143000"/>
          </a:xfrm>
        </p:spPr>
        <p:txBody>
          <a:bodyPr>
            <a:normAutofit/>
          </a:bodyPr>
          <a:lstStyle>
            <a:lvl1pPr>
              <a:defRPr sz="3200" b="1" baseline="0">
                <a:latin typeface="Arial" pitchFamily="34" charset="0"/>
                <a:cs typeface="Arial" pitchFamily="34" charset="0"/>
              </a:defRPr>
            </a:lvl1pPr>
          </a:lstStyle>
          <a:p>
            <a:r>
              <a:rPr lang="en-US" dirty="0"/>
              <a:t>Slide Title Text (32pt. Bold)</a:t>
            </a:r>
          </a:p>
        </p:txBody>
      </p:sp>
      <p:sp>
        <p:nvSpPr>
          <p:cNvPr id="3" name="Content Placeholder 2"/>
          <p:cNvSpPr>
            <a:spLocks noGrp="1"/>
          </p:cNvSpPr>
          <p:nvPr>
            <p:ph idx="1" hasCustomPrompt="1"/>
          </p:nvPr>
        </p:nvSpPr>
        <p:spPr>
          <a:xfrm>
            <a:off x="652244" y="1615576"/>
            <a:ext cx="8029794" cy="4455550"/>
          </a:xfrm>
        </p:spPr>
        <p:txBody>
          <a:bodyPr/>
          <a:lstStyle>
            <a:lvl1pPr>
              <a:defRPr/>
            </a:lvl1pPr>
            <a:lvl2pPr>
              <a:defRPr/>
            </a:lvl2pPr>
            <a:lvl3pPr>
              <a:buFont typeface="Wingdings" pitchFamily="2" charset="2"/>
              <a:buChar char="§"/>
              <a:defRPr>
                <a:latin typeface="Arial" pitchFamily="34" charset="0"/>
                <a:cs typeface="Arial" pitchFamily="34" charset="0"/>
              </a:defRPr>
            </a:lvl3pPr>
            <a:lvl4pPr>
              <a:defRPr baseline="0">
                <a:latin typeface="Arial" pitchFamily="34" charset="0"/>
                <a:cs typeface="Arial" pitchFamily="34" charset="0"/>
              </a:defRPr>
            </a:lvl4pPr>
          </a:lstStyle>
          <a:p>
            <a:pPr lvl="0"/>
            <a:r>
              <a:rPr lang="en-US" dirty="0"/>
              <a:t>Bullet Text: 24pt.</a:t>
            </a:r>
          </a:p>
          <a:p>
            <a:pPr lvl="1"/>
            <a:r>
              <a:rPr lang="en-US" dirty="0"/>
              <a:t>Second level Bullet Text: 20pt.</a:t>
            </a:r>
          </a:p>
          <a:p>
            <a:pPr lvl="2"/>
            <a:r>
              <a:rPr lang="en-US" dirty="0"/>
              <a:t>Third level Bullet Text: 18pt.</a:t>
            </a:r>
          </a:p>
          <a:p>
            <a:pPr lvl="3"/>
            <a:r>
              <a:rPr lang="en-US" dirty="0"/>
              <a:t>Fourth level Bullet Text: 18pt.</a:t>
            </a:r>
          </a:p>
        </p:txBody>
      </p:sp>
      <p:sp>
        <p:nvSpPr>
          <p:cNvPr id="6" name="Slide Number Placeholder 5"/>
          <p:cNvSpPr>
            <a:spLocks noGrp="1"/>
          </p:cNvSpPr>
          <p:nvPr>
            <p:ph type="sldNum" sz="quarter" idx="12"/>
          </p:nvPr>
        </p:nvSpPr>
        <p:spPr/>
        <p:txBody>
          <a:bodyPr/>
          <a:lstStyle/>
          <a:p>
            <a:fld id="{EC9F1879-4471-438E-9360-C4D97C7F3278}" type="slidenum">
              <a:rPr lang="en-US" smtClean="0"/>
              <a:pPr/>
              <a:t>‹#›</a:t>
            </a:fld>
            <a:endParaRPr lang="en-US" dirty="0"/>
          </a:p>
        </p:txBody>
      </p:sp>
      <p:sp>
        <p:nvSpPr>
          <p:cNvPr id="9" name="Text Placeholder 8"/>
          <p:cNvSpPr>
            <a:spLocks noGrp="1"/>
          </p:cNvSpPr>
          <p:nvPr>
            <p:ph type="body" sz="quarter" idx="13" hasCustomPrompt="1"/>
          </p:nvPr>
        </p:nvSpPr>
        <p:spPr>
          <a:xfrm>
            <a:off x="651544" y="1077906"/>
            <a:ext cx="8030494" cy="533400"/>
          </a:xfrm>
        </p:spPr>
        <p:txBody>
          <a:bodyPr>
            <a:normAutofit/>
          </a:bodyPr>
          <a:lstStyle>
            <a:lvl1pPr>
              <a:buNone/>
              <a:defRPr sz="2800" baseline="0">
                <a:solidFill>
                  <a:srgbClr val="0083BE"/>
                </a:solidFill>
              </a:defRPr>
            </a:lvl1pPr>
          </a:lstStyle>
          <a:p>
            <a:pPr lvl="0"/>
            <a:r>
              <a:rPr lang="en-US" dirty="0"/>
              <a:t>Slide Subhead Text: 28pt.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 Columns">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244" y="2566"/>
            <a:ext cx="8029794" cy="1143000"/>
          </a:xfrm>
        </p:spPr>
        <p:txBody>
          <a:bodyPr>
            <a:normAutofit/>
          </a:bodyPr>
          <a:lstStyle>
            <a:lvl1pPr>
              <a:defRPr sz="3200" b="1" baseline="0"/>
            </a:lvl1pPr>
          </a:lstStyle>
          <a:p>
            <a:r>
              <a:rPr lang="en-US" dirty="0"/>
              <a:t>Slide Title Text (32pt. Bold)</a:t>
            </a:r>
          </a:p>
        </p:txBody>
      </p:sp>
      <p:sp>
        <p:nvSpPr>
          <p:cNvPr id="3" name="Content Placeholder 2"/>
          <p:cNvSpPr>
            <a:spLocks noGrp="1"/>
          </p:cNvSpPr>
          <p:nvPr>
            <p:ph idx="1" hasCustomPrompt="1"/>
          </p:nvPr>
        </p:nvSpPr>
        <p:spPr>
          <a:xfrm>
            <a:off x="652243" y="1154716"/>
            <a:ext cx="4034971" cy="4916410"/>
          </a:xfrm>
        </p:spPr>
        <p:txBody>
          <a:bodyPr/>
          <a:lstStyle>
            <a:lvl1pPr>
              <a:defRPr/>
            </a:lvl1pPr>
            <a:lvl2pPr>
              <a:defRPr/>
            </a:lvl2pPr>
            <a:lvl3pPr>
              <a:buFont typeface="Wingdings" pitchFamily="2" charset="2"/>
              <a:buChar char="§"/>
              <a:defRPr>
                <a:latin typeface="Arial" pitchFamily="34" charset="0"/>
                <a:cs typeface="Arial" pitchFamily="34" charset="0"/>
              </a:defRPr>
            </a:lvl3pPr>
            <a:lvl4pPr>
              <a:defRPr baseline="0">
                <a:latin typeface="Arial" pitchFamily="34" charset="0"/>
                <a:cs typeface="Arial" pitchFamily="34" charset="0"/>
              </a:defRPr>
            </a:lvl4pPr>
          </a:lstStyle>
          <a:p>
            <a:pPr lvl="0"/>
            <a:r>
              <a:rPr lang="en-US" dirty="0"/>
              <a:t>Bullet Text: 24pt.</a:t>
            </a:r>
          </a:p>
          <a:p>
            <a:pPr lvl="1"/>
            <a:r>
              <a:rPr lang="en-US" dirty="0"/>
              <a:t>Second level Bullet</a:t>
            </a:r>
          </a:p>
          <a:p>
            <a:pPr lvl="2"/>
            <a:r>
              <a:rPr lang="en-US" dirty="0"/>
              <a:t>Third level Bullet</a:t>
            </a:r>
          </a:p>
          <a:p>
            <a:pPr lvl="3"/>
            <a:r>
              <a:rPr lang="en-US" dirty="0"/>
              <a:t>Fourth level Bullet</a:t>
            </a:r>
          </a:p>
        </p:txBody>
      </p:sp>
      <p:sp>
        <p:nvSpPr>
          <p:cNvPr id="6" name="Slide Number Placeholder 5"/>
          <p:cNvSpPr>
            <a:spLocks noGrp="1"/>
          </p:cNvSpPr>
          <p:nvPr>
            <p:ph type="sldNum" sz="quarter" idx="12"/>
          </p:nvPr>
        </p:nvSpPr>
        <p:spPr/>
        <p:txBody>
          <a:bodyPr/>
          <a:lstStyle/>
          <a:p>
            <a:fld id="{EC9F1879-4471-438E-9360-C4D97C7F3278}" type="slidenum">
              <a:rPr lang="en-US" smtClean="0"/>
              <a:pPr/>
              <a:t>‹#›</a:t>
            </a:fld>
            <a:endParaRPr lang="en-US" dirty="0"/>
          </a:p>
        </p:txBody>
      </p:sp>
      <p:sp>
        <p:nvSpPr>
          <p:cNvPr id="5" name="Content Placeholder 2"/>
          <p:cNvSpPr>
            <a:spLocks noGrp="1"/>
          </p:cNvSpPr>
          <p:nvPr>
            <p:ph idx="13" hasCustomPrompt="1"/>
          </p:nvPr>
        </p:nvSpPr>
        <p:spPr>
          <a:xfrm>
            <a:off x="4840835" y="1154716"/>
            <a:ext cx="3841203" cy="4916410"/>
          </a:xfrm>
        </p:spPr>
        <p:txBody>
          <a:bodyPr/>
          <a:lstStyle>
            <a:lvl1pPr>
              <a:defRPr/>
            </a:lvl1pPr>
            <a:lvl2pPr>
              <a:defRPr/>
            </a:lvl2pPr>
            <a:lvl3pPr>
              <a:buFont typeface="Wingdings" pitchFamily="2" charset="2"/>
              <a:buChar char="§"/>
              <a:defRPr>
                <a:latin typeface="Arial" pitchFamily="34" charset="0"/>
                <a:cs typeface="Arial" pitchFamily="34" charset="0"/>
              </a:defRPr>
            </a:lvl3pPr>
            <a:lvl4pPr>
              <a:defRPr baseline="0">
                <a:latin typeface="Arial" pitchFamily="34" charset="0"/>
                <a:cs typeface="Arial" pitchFamily="34" charset="0"/>
              </a:defRPr>
            </a:lvl4pPr>
          </a:lstStyle>
          <a:p>
            <a:pPr lvl="0"/>
            <a:r>
              <a:rPr lang="en-US" dirty="0"/>
              <a:t>Bullet Text: 24pt.</a:t>
            </a:r>
          </a:p>
          <a:p>
            <a:pPr lvl="1"/>
            <a:r>
              <a:rPr lang="en-US" dirty="0"/>
              <a:t>Second level Bullet</a:t>
            </a:r>
          </a:p>
          <a:p>
            <a:pPr lvl="2"/>
            <a:r>
              <a:rPr lang="en-US" dirty="0"/>
              <a:t>Third level Bullet</a:t>
            </a:r>
          </a:p>
          <a:p>
            <a:pPr lvl="3"/>
            <a:r>
              <a:rPr lang="en-US" dirty="0"/>
              <a:t>Fourth level Bullet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244" y="2566"/>
            <a:ext cx="8029794" cy="1143000"/>
          </a:xfrm>
        </p:spPr>
        <p:txBody>
          <a:bodyPr>
            <a:normAutofit/>
          </a:bodyPr>
          <a:lstStyle>
            <a:lvl1pPr>
              <a:defRPr sz="3200" b="1" baseline="0"/>
            </a:lvl1pPr>
          </a:lstStyle>
          <a:p>
            <a:r>
              <a:rPr lang="en-US" dirty="0"/>
              <a:t>Slide Title Text (32pt. Bold)</a:t>
            </a:r>
          </a:p>
        </p:txBody>
      </p:sp>
      <p:sp>
        <p:nvSpPr>
          <p:cNvPr id="3" name="Content Placeholder 2"/>
          <p:cNvSpPr>
            <a:spLocks noGrp="1"/>
          </p:cNvSpPr>
          <p:nvPr>
            <p:ph idx="1" hasCustomPrompt="1"/>
          </p:nvPr>
        </p:nvSpPr>
        <p:spPr>
          <a:xfrm>
            <a:off x="652244" y="1154716"/>
            <a:ext cx="5062756" cy="4916410"/>
          </a:xfrm>
        </p:spPr>
        <p:txBody>
          <a:bodyPr/>
          <a:lstStyle>
            <a:lvl1pPr>
              <a:defRPr/>
            </a:lvl1pPr>
            <a:lvl2pPr>
              <a:defRPr/>
            </a:lvl2pPr>
            <a:lvl3pPr>
              <a:buFont typeface="Wingdings" pitchFamily="2" charset="2"/>
              <a:buChar char="§"/>
              <a:defRPr>
                <a:latin typeface="Arial" pitchFamily="34" charset="0"/>
                <a:cs typeface="Arial" pitchFamily="34" charset="0"/>
              </a:defRPr>
            </a:lvl3pPr>
            <a:lvl4pPr>
              <a:defRPr baseline="0">
                <a:latin typeface="Arial" pitchFamily="34" charset="0"/>
                <a:cs typeface="Arial" pitchFamily="34" charset="0"/>
              </a:defRPr>
            </a:lvl4pPr>
          </a:lstStyle>
          <a:p>
            <a:pPr lvl="0"/>
            <a:r>
              <a:rPr lang="en-US" dirty="0"/>
              <a:t>Bullet Text: 24pt.</a:t>
            </a:r>
          </a:p>
          <a:p>
            <a:pPr lvl="1"/>
            <a:r>
              <a:rPr lang="en-US" dirty="0"/>
              <a:t>Second level Bullet Text: 20pt.</a:t>
            </a:r>
          </a:p>
          <a:p>
            <a:pPr lvl="2"/>
            <a:r>
              <a:rPr lang="en-US" dirty="0"/>
              <a:t>Third level Bullet Text: 18pt.</a:t>
            </a:r>
          </a:p>
          <a:p>
            <a:pPr lvl="3"/>
            <a:r>
              <a:rPr lang="en-US" dirty="0"/>
              <a:t>Fourth level Bullet Text: 18pt.</a:t>
            </a:r>
          </a:p>
        </p:txBody>
      </p:sp>
      <p:sp>
        <p:nvSpPr>
          <p:cNvPr id="6" name="Slide Number Placeholder 5"/>
          <p:cNvSpPr>
            <a:spLocks noGrp="1"/>
          </p:cNvSpPr>
          <p:nvPr>
            <p:ph type="sldNum" sz="quarter" idx="12"/>
          </p:nvPr>
        </p:nvSpPr>
        <p:spPr/>
        <p:txBody>
          <a:bodyPr/>
          <a:lstStyle/>
          <a:p>
            <a:fld id="{EC9F1879-4471-438E-9360-C4D97C7F3278}" type="slidenum">
              <a:rPr lang="en-US" smtClean="0"/>
              <a:pPr/>
              <a:t>‹#›</a:t>
            </a:fld>
            <a:endParaRPr lang="en-US" dirty="0"/>
          </a:p>
        </p:txBody>
      </p:sp>
      <p:sp>
        <p:nvSpPr>
          <p:cNvPr id="8" name="Picture Placeholder 7"/>
          <p:cNvSpPr>
            <a:spLocks noGrp="1"/>
          </p:cNvSpPr>
          <p:nvPr>
            <p:ph type="pic" sz="quarter" idx="14"/>
          </p:nvPr>
        </p:nvSpPr>
        <p:spPr>
          <a:xfrm>
            <a:off x="5867400" y="1154716"/>
            <a:ext cx="2814638" cy="2227490"/>
          </a:xfrm>
        </p:spPr>
        <p:txBody>
          <a:bodyPr/>
          <a:lstStyle/>
          <a:p>
            <a:endParaRPr lang="en-US" dirty="0"/>
          </a:p>
        </p:txBody>
      </p:sp>
      <p:sp>
        <p:nvSpPr>
          <p:cNvPr id="11" name="Picture Placeholder 10"/>
          <p:cNvSpPr>
            <a:spLocks noGrp="1"/>
          </p:cNvSpPr>
          <p:nvPr>
            <p:ph type="pic" sz="quarter" idx="15"/>
          </p:nvPr>
        </p:nvSpPr>
        <p:spPr>
          <a:xfrm>
            <a:off x="5867400" y="3582619"/>
            <a:ext cx="2814638" cy="2189085"/>
          </a:xfr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1546" y="4710897"/>
            <a:ext cx="5802300" cy="1470025"/>
          </a:xfrm>
        </p:spPr>
        <p:txBody>
          <a:bodyPr anchor="t">
            <a:normAutofit/>
          </a:bodyPr>
          <a:lstStyle>
            <a:lvl1pPr>
              <a:defRPr sz="3200" b="1">
                <a:solidFill>
                  <a:schemeClr val="bg1"/>
                </a:solidFill>
              </a:defRPr>
            </a:lvl1pPr>
          </a:lstStyle>
          <a:p>
            <a:r>
              <a:rPr lang="en-US" dirty="0"/>
              <a:t>Breaker Slide Title </a:t>
            </a:r>
            <a:br>
              <a:rPr lang="en-US" dirty="0"/>
            </a:br>
            <a:r>
              <a:rPr lang="en-US" dirty="0"/>
              <a:t>(32pt. Bold)</a:t>
            </a:r>
          </a:p>
        </p:txBody>
      </p:sp>
      <p:sp>
        <p:nvSpPr>
          <p:cNvPr id="3" name="TextBox 2"/>
          <p:cNvSpPr txBox="1"/>
          <p:nvPr userDrawn="1"/>
        </p:nvSpPr>
        <p:spPr>
          <a:xfrm>
            <a:off x="342711" y="3151404"/>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800" b="0" i="0" u="none" strike="noStrike" kern="1200" cap="none" spc="0" normalizeH="0" baseline="0" noProof="0" dirty="0">
              <a:ln>
                <a:noFill/>
              </a:ln>
              <a:solidFill>
                <a:srgbClr val="0083BE"/>
              </a:solidFill>
              <a:effectLst/>
              <a:uLnTx/>
              <a:uFillTx/>
              <a:latin typeface="Arial" pitchFamily="34" charset="0"/>
              <a:ea typeface="+mj-ea"/>
              <a:cs typeface="Arial"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9F1879-4471-438E-9360-C4D97C7F327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4677DED-70C9-4BC1-9899-79D883A3D82E}" type="datetimeFigureOut">
              <a:rPr lang="en-US" smtClean="0"/>
              <a:t>12/7/2017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C119AC4-9AAC-4BCD-B3A9-37B337961B5F}" type="slidenum">
              <a:rPr lang="en-US" smtClean="0"/>
              <a:t>‹#›</a:t>
            </a:fld>
            <a:endParaRPr lang="en-US"/>
          </a:p>
        </p:txBody>
      </p:sp>
    </p:spTree>
    <p:extLst>
      <p:ext uri="{BB962C8B-B14F-4D97-AF65-F5344CB8AC3E}">
        <p14:creationId xmlns:p14="http://schemas.microsoft.com/office/powerpoint/2010/main" val="41704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244" y="2566"/>
            <a:ext cx="8029794"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52244" y="1154716"/>
            <a:ext cx="8029794" cy="4915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78615" y="6400800"/>
            <a:ext cx="384050"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fld id="{EC9F1879-4471-438E-9360-C4D97C7F327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50" r:id="rId4"/>
    <p:sldLayoutId id="2147483664" r:id="rId5"/>
    <p:sldLayoutId id="2147483662" r:id="rId6"/>
    <p:sldLayoutId id="2147483661" r:id="rId7"/>
    <p:sldLayoutId id="2147483655" r:id="rId8"/>
    <p:sldLayoutId id="2147483665" r:id="rId9"/>
    <p:sldLayoutId id="2147483666" r:id="rId10"/>
    <p:sldLayoutId id="2147483667" r:id="rId11"/>
    <p:sldLayoutId id="2147483668" r:id="rId12"/>
    <p:sldLayoutId id="2147483669" r:id="rId13"/>
  </p:sldLayoutIdLst>
  <p:hf hdr="0" ftr="0" dt="0"/>
  <p:txStyles>
    <p:titleStyle>
      <a:lvl1pPr algn="l" defTabSz="914400" rtl="0" eaLnBrk="1" latinLnBrk="0" hangingPunct="1">
        <a:spcBef>
          <a:spcPct val="0"/>
        </a:spcBef>
        <a:buNone/>
        <a:defRPr sz="3200" b="1" kern="1200">
          <a:solidFill>
            <a:srgbClr val="0083BE"/>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abm.com/sellab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0.jpg"/><Relationship Id="rId5" Type="http://schemas.openxmlformats.org/officeDocument/2006/relationships/diagramQuickStyle" Target="../diagrams/quickStyle1.xml"/><Relationship Id="rId10" Type="http://schemas.openxmlformats.org/officeDocument/2006/relationships/image" Target="../media/image9.jpg"/><Relationship Id="rId4" Type="http://schemas.openxmlformats.org/officeDocument/2006/relationships/diagramLayout" Target="../diagrams/layout1.xml"/><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D8541-0186-4891-8EDE-04BC8D96CD72}"/>
              </a:ext>
            </a:extLst>
          </p:cNvPr>
          <p:cNvSpPr>
            <a:spLocks noGrp="1"/>
          </p:cNvSpPr>
          <p:nvPr>
            <p:ph type="ctrTitle"/>
          </p:nvPr>
        </p:nvSpPr>
        <p:spPr/>
        <p:txBody>
          <a:bodyPr/>
          <a:lstStyle/>
          <a:p>
            <a:r>
              <a:rPr lang="en-US" dirty="0"/>
              <a:t>Cross Selling</a:t>
            </a:r>
          </a:p>
        </p:txBody>
      </p:sp>
      <p:sp>
        <p:nvSpPr>
          <p:cNvPr id="3" name="Subtitle 2">
            <a:extLst>
              <a:ext uri="{FF2B5EF4-FFF2-40B4-BE49-F238E27FC236}">
                <a16:creationId xmlns:a16="http://schemas.microsoft.com/office/drawing/2014/main" id="{70D20E6F-ED9B-4A24-A351-37EE5387527F}"/>
              </a:ext>
            </a:extLst>
          </p:cNvPr>
          <p:cNvSpPr>
            <a:spLocks noGrp="1"/>
          </p:cNvSpPr>
          <p:nvPr>
            <p:ph type="body" sz="quarter" idx="10"/>
          </p:nvPr>
        </p:nvSpPr>
        <p:spPr/>
        <p:txBody>
          <a:bodyPr/>
          <a:lstStyle/>
          <a:p>
            <a:r>
              <a:rPr lang="en-US" dirty="0"/>
              <a:t>Solve One More</a:t>
            </a:r>
          </a:p>
        </p:txBody>
      </p:sp>
      <p:sp>
        <p:nvSpPr>
          <p:cNvPr id="4" name="Content Placeholder 3"/>
          <p:cNvSpPr>
            <a:spLocks noGrp="1"/>
          </p:cNvSpPr>
          <p:nvPr>
            <p:ph sz="quarter" idx="11"/>
          </p:nvPr>
        </p:nvSpPr>
        <p:spPr/>
        <p:txBody>
          <a:bodyPr/>
          <a:lstStyle/>
          <a:p>
            <a:endParaRPr lang="en-US"/>
          </a:p>
        </p:txBody>
      </p:sp>
      <p:sp>
        <p:nvSpPr>
          <p:cNvPr id="5" name="Content Placeholder 4"/>
          <p:cNvSpPr>
            <a:spLocks noGrp="1"/>
          </p:cNvSpPr>
          <p:nvPr>
            <p:ph sz="quarter" idx="12"/>
          </p:nvPr>
        </p:nvSpPr>
        <p:spPr/>
        <p:txBody>
          <a:bodyPr/>
          <a:lstStyle/>
          <a:p>
            <a:endParaRPr lang="en-US"/>
          </a:p>
        </p:txBody>
      </p:sp>
      <p:sp>
        <p:nvSpPr>
          <p:cNvPr id="6" name="Picture Placeholder 5"/>
          <p:cNvSpPr>
            <a:spLocks noGrp="1"/>
          </p:cNvSpPr>
          <p:nvPr>
            <p:ph type="pic" sz="quarter" idx="13"/>
          </p:nvPr>
        </p:nvSpPr>
        <p:spPr/>
      </p:sp>
    </p:spTree>
    <p:extLst>
      <p:ext uri="{BB962C8B-B14F-4D97-AF65-F5344CB8AC3E}">
        <p14:creationId xmlns:p14="http://schemas.microsoft.com/office/powerpoint/2010/main" val="3929957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FA62-9D0A-430B-BC93-AACB9DD4000B}"/>
              </a:ext>
            </a:extLst>
          </p:cNvPr>
          <p:cNvSpPr>
            <a:spLocks noGrp="1"/>
          </p:cNvSpPr>
          <p:nvPr>
            <p:ph type="title"/>
          </p:nvPr>
        </p:nvSpPr>
        <p:spPr/>
        <p:txBody>
          <a:bodyPr/>
          <a:lstStyle/>
          <a:p>
            <a:r>
              <a:rPr lang="en-US" dirty="0"/>
              <a:t>Which is the first step in the Solve One More process?</a:t>
            </a:r>
          </a:p>
        </p:txBody>
      </p:sp>
      <p:sp>
        <p:nvSpPr>
          <p:cNvPr id="3" name="Content Placeholder 2">
            <a:extLst>
              <a:ext uri="{FF2B5EF4-FFF2-40B4-BE49-F238E27FC236}">
                <a16:creationId xmlns:a16="http://schemas.microsoft.com/office/drawing/2014/main" id="{D0CAC507-25DF-4F2A-8780-3B0DDB112503}"/>
              </a:ext>
            </a:extLst>
          </p:cNvPr>
          <p:cNvSpPr>
            <a:spLocks noGrp="1"/>
          </p:cNvSpPr>
          <p:nvPr>
            <p:ph idx="1"/>
          </p:nvPr>
        </p:nvSpPr>
        <p:spPr>
          <a:xfrm>
            <a:off x="652244" y="1623964"/>
            <a:ext cx="8029794" cy="4447161"/>
          </a:xfrm>
        </p:spPr>
        <p:txBody>
          <a:bodyPr>
            <a:normAutofit/>
          </a:bodyPr>
          <a:lstStyle/>
          <a:p>
            <a:pPr marL="385763" indent="-385763">
              <a:buFont typeface="+mj-lt"/>
              <a:buAutoNum type="alphaUcPeriod"/>
            </a:pPr>
            <a:r>
              <a:rPr lang="en-US" dirty="0"/>
              <a:t>Enter the Opportunities at abm.com/</a:t>
            </a:r>
            <a:r>
              <a:rPr lang="en-US" dirty="0" err="1"/>
              <a:t>sellabm</a:t>
            </a:r>
            <a:r>
              <a:rPr lang="en-US" dirty="0"/>
              <a:t> or call 1-855-SolveABM.</a:t>
            </a:r>
          </a:p>
          <a:p>
            <a:pPr marL="385763" indent="-385763">
              <a:buFont typeface="+mj-lt"/>
              <a:buAutoNum type="alphaUcPeriod"/>
            </a:pPr>
            <a:r>
              <a:rPr lang="en-US" dirty="0"/>
              <a:t>Inside Sales Team reviews the Opportunity and assigns to the appropriate sales asset.</a:t>
            </a:r>
          </a:p>
          <a:p>
            <a:pPr marL="385763" indent="-385763">
              <a:buFont typeface="+mj-lt"/>
              <a:buAutoNum type="alphaUcPeriod"/>
            </a:pPr>
            <a:r>
              <a:rPr lang="en-US" dirty="0"/>
              <a:t>Salesperson follows up and client signs agreement to have ABM provide additional service.</a:t>
            </a:r>
          </a:p>
          <a:p>
            <a:pPr marL="385763" indent="-385763">
              <a:buFont typeface="+mj-lt"/>
              <a:buAutoNum type="alphaUcPeriod"/>
            </a:pPr>
            <a:r>
              <a:rPr lang="en-US" dirty="0"/>
              <a:t>Employee that provided the Opportunity receives $$$ and recognition</a:t>
            </a:r>
          </a:p>
          <a:p>
            <a:pPr marL="385763" indent="-385763">
              <a:buFont typeface="+mj-lt"/>
              <a:buAutoNum type="alphaUcPeriod"/>
            </a:pPr>
            <a:r>
              <a:rPr lang="en-US" dirty="0"/>
              <a:t>Talk with clients &amp; others about potential facility problems.</a:t>
            </a:r>
          </a:p>
        </p:txBody>
      </p:sp>
    </p:spTree>
    <p:extLst>
      <p:ext uri="{BB962C8B-B14F-4D97-AF65-F5344CB8AC3E}">
        <p14:creationId xmlns:p14="http://schemas.microsoft.com/office/powerpoint/2010/main" val="128649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Janitorial Services</a:t>
            </a:r>
          </a:p>
        </p:txBody>
      </p:sp>
      <p:sp>
        <p:nvSpPr>
          <p:cNvPr id="5124" name="Content Placeholder 5"/>
          <p:cNvSpPr>
            <a:spLocks noGrp="1"/>
          </p:cNvSpPr>
          <p:nvPr>
            <p:ph idx="1"/>
          </p:nvPr>
        </p:nvSpPr>
        <p:spPr>
          <a:xfrm>
            <a:off x="309045" y="1154716"/>
            <a:ext cx="4570195" cy="4916410"/>
          </a:xfrm>
        </p:spPr>
        <p:txBody>
          <a:bodyPr>
            <a:normAutofit/>
          </a:bodyPr>
          <a:lstStyle/>
          <a:p>
            <a:pPr eaLnBrk="1" hangingPunct="1">
              <a:spcBef>
                <a:spcPts val="1200"/>
              </a:spcBef>
              <a:buClr>
                <a:srgbClr val="595959"/>
              </a:buClr>
            </a:pPr>
            <a:r>
              <a:rPr lang="en-US" altLang="en-US" sz="3200" dirty="0">
                <a:ea typeface="ＭＳ Ｐゴシック" pitchFamily="34" charset="-128"/>
                <a:cs typeface="Arial" charset="0"/>
              </a:rPr>
              <a:t>Services offered </a:t>
            </a:r>
          </a:p>
          <a:p>
            <a:pPr eaLnBrk="1" hangingPunct="1">
              <a:spcBef>
                <a:spcPts val="1200"/>
              </a:spcBef>
              <a:buClr>
                <a:srgbClr val="595959"/>
              </a:buClr>
            </a:pPr>
            <a:r>
              <a:rPr lang="en-US" altLang="en-US" sz="3200" dirty="0">
                <a:ea typeface="ＭＳ Ｐゴシック" pitchFamily="34" charset="-128"/>
                <a:cs typeface="Arial" charset="0"/>
              </a:rPr>
              <a:t>What’s a Good Lead?</a:t>
            </a:r>
          </a:p>
        </p:txBody>
      </p:sp>
      <p:pic>
        <p:nvPicPr>
          <p:cNvPr id="6" name="Content Placeholder 5"/>
          <p:cNvPicPr>
            <a:picLocks noGrp="1" noChangeAspect="1"/>
          </p:cNvPicPr>
          <p:nvPr>
            <p:ph idx="13"/>
          </p:nvPr>
        </p:nvPicPr>
        <p:blipFill>
          <a:blip r:embed="rId3"/>
          <a:stretch>
            <a:fillRect/>
          </a:stretch>
        </p:blipFill>
        <p:spPr>
          <a:xfrm>
            <a:off x="5067706" y="1154113"/>
            <a:ext cx="3386913" cy="4916487"/>
          </a:xfrm>
          <a:prstGeom prst="rect">
            <a:avLst/>
          </a:prstGeom>
        </p:spPr>
      </p:pic>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11</a:t>
            </a:fld>
            <a:endParaRPr lang="en-US" altLang="en-US" sz="1200">
              <a:solidFill>
                <a:srgbClr val="FFFFFF"/>
              </a:solidFill>
              <a:ea typeface="ＭＳ Ｐゴシック" pitchFamily="34" charset="-128"/>
            </a:endParaRPr>
          </a:p>
        </p:txBody>
      </p:sp>
    </p:spTree>
    <p:extLst>
      <p:ext uri="{BB962C8B-B14F-4D97-AF65-F5344CB8AC3E}">
        <p14:creationId xmlns:p14="http://schemas.microsoft.com/office/powerpoint/2010/main" val="90889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Facilities Engineering</a:t>
            </a:r>
          </a:p>
        </p:txBody>
      </p:sp>
      <p:sp>
        <p:nvSpPr>
          <p:cNvPr id="5124" name="Content Placeholder 5"/>
          <p:cNvSpPr>
            <a:spLocks noGrp="1"/>
          </p:cNvSpPr>
          <p:nvPr>
            <p:ph idx="1"/>
          </p:nvPr>
        </p:nvSpPr>
        <p:spPr>
          <a:xfrm>
            <a:off x="193831" y="1154716"/>
            <a:ext cx="4493384" cy="4916410"/>
          </a:xfrm>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pic>
        <p:nvPicPr>
          <p:cNvPr id="7" name="Content Placeholder 6"/>
          <p:cNvPicPr>
            <a:picLocks noGrp="1" noChangeAspect="1"/>
          </p:cNvPicPr>
          <p:nvPr>
            <p:ph idx="13"/>
          </p:nvPr>
        </p:nvPicPr>
        <p:blipFill>
          <a:blip r:embed="rId3"/>
          <a:stretch>
            <a:fillRect/>
          </a:stretch>
        </p:blipFill>
        <p:spPr>
          <a:xfrm>
            <a:off x="4951895" y="1154113"/>
            <a:ext cx="3618535" cy="4916487"/>
          </a:xfrm>
          <a:prstGeom prst="rect">
            <a:avLst/>
          </a:prstGeom>
        </p:spPr>
      </p:pic>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12</a:t>
            </a:fld>
            <a:endParaRPr lang="en-US" altLang="en-US" sz="1200">
              <a:solidFill>
                <a:srgbClr val="FFFFFF"/>
              </a:solidFill>
              <a:ea typeface="ＭＳ Ｐゴシック" pitchFamily="34" charset="-128"/>
            </a:endParaRPr>
          </a:p>
        </p:txBody>
      </p:sp>
    </p:spTree>
    <p:extLst>
      <p:ext uri="{BB962C8B-B14F-4D97-AF65-F5344CB8AC3E}">
        <p14:creationId xmlns:p14="http://schemas.microsoft.com/office/powerpoint/2010/main" val="345427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Parking &amp; Transportation</a:t>
            </a:r>
          </a:p>
        </p:txBody>
      </p:sp>
      <p:sp>
        <p:nvSpPr>
          <p:cNvPr id="5124" name="Content Placeholder 5"/>
          <p:cNvSpPr>
            <a:spLocks noGrp="1"/>
          </p:cNvSpPr>
          <p:nvPr>
            <p:ph idx="1"/>
          </p:nvPr>
        </p:nvSpPr>
        <p:spPr>
          <a:xfrm>
            <a:off x="193831" y="1154716"/>
            <a:ext cx="4493384" cy="4916410"/>
          </a:xfrm>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13</a:t>
            </a:fld>
            <a:endParaRPr lang="en-US" altLang="en-US" sz="1200">
              <a:solidFill>
                <a:srgbClr val="FFFFFF"/>
              </a:solidFill>
              <a:ea typeface="ＭＳ Ｐゴシック" pitchFamily="34" charset="-128"/>
            </a:endParaRPr>
          </a:p>
        </p:txBody>
      </p:sp>
      <p:pic>
        <p:nvPicPr>
          <p:cNvPr id="10" name="Content Placeholder 9">
            <a:extLst>
              <a:ext uri="{FF2B5EF4-FFF2-40B4-BE49-F238E27FC236}">
                <a16:creationId xmlns:a16="http://schemas.microsoft.com/office/drawing/2014/main" id="{67D13A52-14D7-4F06-B2B5-CF23F80A8C95}"/>
              </a:ext>
            </a:extLst>
          </p:cNvPr>
          <p:cNvPicPr>
            <a:picLocks noGrp="1" noChangeAspect="1"/>
          </p:cNvPicPr>
          <p:nvPr>
            <p:ph idx="13"/>
          </p:nvPr>
        </p:nvPicPr>
        <p:blipFill>
          <a:blip r:embed="rId3"/>
          <a:stretch>
            <a:fillRect/>
          </a:stretch>
        </p:blipFill>
        <p:spPr>
          <a:xfrm>
            <a:off x="4950494" y="1326158"/>
            <a:ext cx="3621338" cy="4572396"/>
          </a:xfrm>
          <a:prstGeom prst="rect">
            <a:avLst/>
          </a:prstGeom>
        </p:spPr>
      </p:pic>
    </p:spTree>
    <p:extLst>
      <p:ext uri="{BB962C8B-B14F-4D97-AF65-F5344CB8AC3E}">
        <p14:creationId xmlns:p14="http://schemas.microsoft.com/office/powerpoint/2010/main" val="1066971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Energy Solutions</a:t>
            </a:r>
          </a:p>
        </p:txBody>
      </p:sp>
      <p:sp>
        <p:nvSpPr>
          <p:cNvPr id="5124" name="Content Placeholder 5"/>
          <p:cNvSpPr>
            <a:spLocks noGrp="1"/>
          </p:cNvSpPr>
          <p:nvPr>
            <p:ph idx="1"/>
          </p:nvPr>
        </p:nvSpPr>
        <p:spPr>
          <a:xfrm>
            <a:off x="232235" y="1154716"/>
            <a:ext cx="4454979" cy="4916410"/>
          </a:xfrm>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14</a:t>
            </a:fld>
            <a:endParaRPr lang="en-US" altLang="en-US" sz="1200">
              <a:solidFill>
                <a:srgbClr val="FFFFFF"/>
              </a:solidFill>
              <a:ea typeface="ＭＳ Ｐゴシック" pitchFamily="34" charset="-128"/>
            </a:endParaRPr>
          </a:p>
        </p:txBody>
      </p:sp>
      <p:pic>
        <p:nvPicPr>
          <p:cNvPr id="5" name="Content Placeholder 4">
            <a:extLst>
              <a:ext uri="{FF2B5EF4-FFF2-40B4-BE49-F238E27FC236}">
                <a16:creationId xmlns:a16="http://schemas.microsoft.com/office/drawing/2014/main" id="{232DBC09-8AC8-4751-8101-07B07FE96EF2}"/>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4379975" y="2740155"/>
            <a:ext cx="4542694" cy="3330972"/>
          </a:xfrm>
        </p:spPr>
      </p:pic>
    </p:spTree>
    <p:extLst>
      <p:ext uri="{BB962C8B-B14F-4D97-AF65-F5344CB8AC3E}">
        <p14:creationId xmlns:p14="http://schemas.microsoft.com/office/powerpoint/2010/main" val="2127796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Landscape &amp; Turf Services</a:t>
            </a:r>
          </a:p>
        </p:txBody>
      </p:sp>
      <p:sp>
        <p:nvSpPr>
          <p:cNvPr id="5124" name="Content Placeholder 5"/>
          <p:cNvSpPr>
            <a:spLocks noGrp="1"/>
          </p:cNvSpPr>
          <p:nvPr>
            <p:ph idx="1"/>
          </p:nvPr>
        </p:nvSpPr>
        <p:spPr>
          <a:xfrm>
            <a:off x="232235" y="1154716"/>
            <a:ext cx="4454979" cy="4916410"/>
          </a:xfrm>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pic>
        <p:nvPicPr>
          <p:cNvPr id="7" name="Content Placeholder 6"/>
          <p:cNvPicPr>
            <a:picLocks noGrp="1" noChangeAspect="1"/>
          </p:cNvPicPr>
          <p:nvPr>
            <p:ph idx="13"/>
          </p:nvPr>
        </p:nvPicPr>
        <p:blipFill>
          <a:blip r:embed="rId3"/>
          <a:stretch>
            <a:fillRect/>
          </a:stretch>
        </p:blipFill>
        <p:spPr>
          <a:xfrm>
            <a:off x="5069211" y="1154113"/>
            <a:ext cx="3383904" cy="4916487"/>
          </a:xfrm>
          <a:prstGeom prst="rect">
            <a:avLst/>
          </a:prstGeom>
        </p:spPr>
      </p:pic>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15</a:t>
            </a:fld>
            <a:endParaRPr lang="en-US" altLang="en-US" sz="1200">
              <a:solidFill>
                <a:srgbClr val="FFFFFF"/>
              </a:solidFill>
              <a:ea typeface="ＭＳ Ｐゴシック" pitchFamily="34" charset="-128"/>
            </a:endParaRPr>
          </a:p>
        </p:txBody>
      </p:sp>
    </p:spTree>
    <p:extLst>
      <p:ext uri="{BB962C8B-B14F-4D97-AF65-F5344CB8AC3E}">
        <p14:creationId xmlns:p14="http://schemas.microsoft.com/office/powerpoint/2010/main" val="3596775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HVAC &amp; Mechanical</a:t>
            </a:r>
          </a:p>
        </p:txBody>
      </p:sp>
      <p:sp>
        <p:nvSpPr>
          <p:cNvPr id="5124" name="Content Placeholder 5"/>
          <p:cNvSpPr>
            <a:spLocks noGrp="1"/>
          </p:cNvSpPr>
          <p:nvPr>
            <p:ph idx="1"/>
          </p:nvPr>
        </p:nvSpPr>
        <p:spPr>
          <a:xfrm>
            <a:off x="232235" y="1154716"/>
            <a:ext cx="4454979" cy="4916410"/>
          </a:xfrm>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pic>
        <p:nvPicPr>
          <p:cNvPr id="7" name="Content Placeholder 6"/>
          <p:cNvPicPr>
            <a:picLocks noGrp="1" noChangeAspect="1"/>
          </p:cNvPicPr>
          <p:nvPr>
            <p:ph idx="13"/>
          </p:nvPr>
        </p:nvPicPr>
        <p:blipFill>
          <a:blip r:embed="rId3"/>
          <a:stretch>
            <a:fillRect/>
          </a:stretch>
        </p:blipFill>
        <p:spPr>
          <a:xfrm>
            <a:off x="4989653" y="1154113"/>
            <a:ext cx="3543019" cy="4916487"/>
          </a:xfrm>
          <a:prstGeom prst="rect">
            <a:avLst/>
          </a:prstGeom>
        </p:spPr>
      </p:pic>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16</a:t>
            </a:fld>
            <a:endParaRPr lang="en-US" altLang="en-US" sz="1200">
              <a:solidFill>
                <a:srgbClr val="FFFFFF"/>
              </a:solidFill>
              <a:ea typeface="ＭＳ Ｐゴシック" pitchFamily="34" charset="-128"/>
            </a:endParaRPr>
          </a:p>
        </p:txBody>
      </p:sp>
    </p:spTree>
    <p:extLst>
      <p:ext uri="{BB962C8B-B14F-4D97-AF65-F5344CB8AC3E}">
        <p14:creationId xmlns:p14="http://schemas.microsoft.com/office/powerpoint/2010/main" val="3701576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Power Solutions</a:t>
            </a:r>
          </a:p>
        </p:txBody>
      </p:sp>
      <p:sp>
        <p:nvSpPr>
          <p:cNvPr id="5124" name="Content Placeholder 5"/>
          <p:cNvSpPr>
            <a:spLocks noGrp="1"/>
          </p:cNvSpPr>
          <p:nvPr>
            <p:ph idx="1"/>
          </p:nvPr>
        </p:nvSpPr>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pic>
        <p:nvPicPr>
          <p:cNvPr id="10" name="Picture Placeholder 9"/>
          <p:cNvPicPr>
            <a:picLocks noGrp="1" noChangeAspect="1"/>
          </p:cNvPicPr>
          <p:nvPr>
            <p:ph type="pic" sz="quarter" idx="14"/>
          </p:nvPr>
        </p:nvPicPr>
        <p:blipFill>
          <a:blip r:embed="rId3"/>
          <a:srcRect t="21678" b="21678"/>
          <a:stretch>
            <a:fillRect/>
          </a:stretch>
        </p:blipFill>
        <p:spPr>
          <a:prstGeom prst="rect">
            <a:avLst/>
          </a:prstGeom>
        </p:spPr>
      </p:pic>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17</a:t>
            </a:fld>
            <a:endParaRPr lang="en-US" altLang="en-US" sz="1200">
              <a:solidFill>
                <a:srgbClr val="FFFFFF"/>
              </a:solidFill>
              <a:ea typeface="ＭＳ Ｐゴシック" pitchFamily="34" charset="-128"/>
            </a:endParaRPr>
          </a:p>
        </p:txBody>
      </p:sp>
      <p:pic>
        <p:nvPicPr>
          <p:cNvPr id="14" name="Picture Placeholder 13">
            <a:extLst>
              <a:ext uri="{FF2B5EF4-FFF2-40B4-BE49-F238E27FC236}">
                <a16:creationId xmlns:a16="http://schemas.microsoft.com/office/drawing/2014/main" id="{6CB959E7-93B3-4C0D-A2C2-DC676B0BC8B9}"/>
              </a:ext>
            </a:extLst>
          </p:cNvPr>
          <p:cNvPicPr>
            <a:picLocks noGrp="1" noChangeAspect="1"/>
          </p:cNvPicPr>
          <p:nvPr>
            <p:ph type="pic" sz="quarter" idx="15"/>
          </p:nvPr>
        </p:nvPicPr>
        <p:blipFill>
          <a:blip r:embed="rId4"/>
          <a:srcRect l="2596" r="2596"/>
          <a:stretch>
            <a:fillRect/>
          </a:stretch>
        </p:blipFill>
        <p:spPr>
          <a:xfrm>
            <a:off x="1852503" y="3382206"/>
            <a:ext cx="2814638" cy="2189085"/>
          </a:xfrm>
          <a:prstGeom prst="rect">
            <a:avLst/>
          </a:prstGeom>
        </p:spPr>
      </p:pic>
      <p:pic>
        <p:nvPicPr>
          <p:cNvPr id="5" name="Picture 4">
            <a:extLst>
              <a:ext uri="{FF2B5EF4-FFF2-40B4-BE49-F238E27FC236}">
                <a16:creationId xmlns:a16="http://schemas.microsoft.com/office/drawing/2014/main" id="{821480FF-454B-48B5-8B56-03A93D9000AA}"/>
              </a:ext>
            </a:extLst>
          </p:cNvPr>
          <p:cNvPicPr>
            <a:picLocks noChangeAspect="1"/>
          </p:cNvPicPr>
          <p:nvPr/>
        </p:nvPicPr>
        <p:blipFill>
          <a:blip r:embed="rId5"/>
          <a:stretch>
            <a:fillRect/>
          </a:stretch>
        </p:blipFill>
        <p:spPr>
          <a:xfrm>
            <a:off x="4190868" y="3876336"/>
            <a:ext cx="3048264" cy="2444708"/>
          </a:xfrm>
          <a:prstGeom prst="rect">
            <a:avLst/>
          </a:prstGeom>
        </p:spPr>
      </p:pic>
    </p:spTree>
    <p:extLst>
      <p:ext uri="{BB962C8B-B14F-4D97-AF65-F5344CB8AC3E}">
        <p14:creationId xmlns:p14="http://schemas.microsoft.com/office/powerpoint/2010/main" val="407814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pPr eaLnBrk="1" hangingPunct="1">
              <a:buClr>
                <a:srgbClr val="0083BE"/>
              </a:buClr>
            </a:pPr>
            <a:r>
              <a:rPr lang="en-US" altLang="en-US" dirty="0">
                <a:ea typeface="ＭＳ Ｐゴシック" pitchFamily="34" charset="-128"/>
                <a:cs typeface="Arial" charset="0"/>
              </a:rPr>
              <a:t>Lighting Solutions</a:t>
            </a:r>
          </a:p>
        </p:txBody>
      </p:sp>
      <p:sp>
        <p:nvSpPr>
          <p:cNvPr id="5124" name="Content Placeholder 5"/>
          <p:cNvSpPr>
            <a:spLocks noGrp="1"/>
          </p:cNvSpPr>
          <p:nvPr>
            <p:ph idx="1"/>
          </p:nvPr>
        </p:nvSpPr>
        <p:spPr/>
        <p:txBody>
          <a:bodyPr>
            <a:normAutofit/>
          </a:bodyPr>
          <a:lstStyle/>
          <a:p>
            <a:pPr>
              <a:spcBef>
                <a:spcPts val="1200"/>
              </a:spcBef>
              <a:buClr>
                <a:srgbClr val="595959"/>
              </a:buClr>
            </a:pPr>
            <a:r>
              <a:rPr lang="en-US" altLang="en-US" sz="3200" dirty="0">
                <a:ea typeface="ＭＳ Ｐゴシック" pitchFamily="34" charset="-128"/>
                <a:cs typeface="Arial" charset="0"/>
              </a:rPr>
              <a:t>Services offered </a:t>
            </a:r>
          </a:p>
          <a:p>
            <a:pPr>
              <a:spcBef>
                <a:spcPts val="1200"/>
              </a:spcBef>
              <a:buClr>
                <a:srgbClr val="595959"/>
              </a:buClr>
            </a:pPr>
            <a:r>
              <a:rPr lang="en-US" altLang="en-US" sz="3200" dirty="0">
                <a:ea typeface="ＭＳ Ｐゴシック" pitchFamily="34" charset="-128"/>
                <a:cs typeface="Arial" charset="0"/>
              </a:rPr>
              <a:t>What’s a Good Lead?</a:t>
            </a:r>
          </a:p>
        </p:txBody>
      </p:sp>
      <p:pic>
        <p:nvPicPr>
          <p:cNvPr id="9" name="Picture Placeholder 8"/>
          <p:cNvPicPr>
            <a:picLocks noGrp="1" noChangeAspect="1"/>
          </p:cNvPicPr>
          <p:nvPr>
            <p:ph type="pic" sz="quarter" idx="14"/>
          </p:nvPr>
        </p:nvPicPr>
        <p:blipFill>
          <a:blip r:embed="rId3"/>
          <a:srcRect t="7317" b="7317"/>
          <a:stretch>
            <a:fillRect/>
          </a:stretch>
        </p:blipFill>
        <p:spPr>
          <a:prstGeom prst="rect">
            <a:avLst/>
          </a:prstGeom>
        </p:spPr>
      </p:pic>
      <p:sp>
        <p:nvSpPr>
          <p:cNvPr id="5125" name="Slide Number Placeholder 4"/>
          <p:cNvSpPr txBox="1">
            <a:spLocks noGrp="1"/>
          </p:cNvSpPr>
          <p:nvPr/>
        </p:nvSpPr>
        <p:spPr bwMode="auto">
          <a:xfrm>
            <a:off x="79375" y="6400800"/>
            <a:ext cx="382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400">
                <a:solidFill>
                  <a:srgbClr val="595959"/>
                </a:solidFill>
                <a:latin typeface="Arial" charset="0"/>
                <a:cs typeface="Arial" charset="0"/>
              </a:defRPr>
            </a:lvl1pPr>
            <a:lvl2pPr marL="742950" indent="-285750" eaLnBrk="0" hangingPunct="0">
              <a:spcBef>
                <a:spcPct val="20000"/>
              </a:spcBef>
              <a:buFont typeface="Arial" charset="0"/>
              <a:buChar char="–"/>
              <a:defRPr sz="2000">
                <a:solidFill>
                  <a:srgbClr val="595959"/>
                </a:solidFill>
                <a:latin typeface="Arial" charset="0"/>
                <a:cs typeface="Arial" charset="0"/>
              </a:defRPr>
            </a:lvl2pPr>
            <a:lvl3pPr marL="1143000" indent="-228600" eaLnBrk="0" hangingPunct="0">
              <a:spcBef>
                <a:spcPct val="20000"/>
              </a:spcBef>
              <a:buFont typeface="Wingdings" pitchFamily="2" charset="2"/>
              <a:buChar char="§"/>
              <a:defRPr>
                <a:solidFill>
                  <a:srgbClr val="595959"/>
                </a:solidFill>
                <a:latin typeface="Calibri" pitchFamily="34" charset="0"/>
                <a:cs typeface="Arial" charset="0"/>
              </a:defRPr>
            </a:lvl3pPr>
            <a:lvl4pPr marL="1600200" indent="-228600" eaLnBrk="0" hangingPunct="0">
              <a:spcBef>
                <a:spcPct val="20000"/>
              </a:spcBef>
              <a:buFont typeface="Arial" charset="0"/>
              <a:buChar char="–"/>
              <a:defRPr>
                <a:solidFill>
                  <a:srgbClr val="595959"/>
                </a:solidFill>
                <a:latin typeface="Calibri" pitchFamily="34" charset="0"/>
                <a:cs typeface="Arial" charset="0"/>
              </a:defRPr>
            </a:lvl4pPr>
            <a:lvl5pPr marL="2057400" indent="-228600" eaLnBrk="0" hangingPunct="0">
              <a:spcBef>
                <a:spcPct val="20000"/>
              </a:spcBef>
              <a:buFont typeface="Arial" charset="0"/>
              <a:buChar char="»"/>
              <a:defRPr sz="2000">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cs typeface="Arial" charset="0"/>
              </a:defRPr>
            </a:lvl9pPr>
          </a:lstStyle>
          <a:p>
            <a:pPr eaLnBrk="1" hangingPunct="1">
              <a:spcBef>
                <a:spcPct val="0"/>
              </a:spcBef>
              <a:buClr>
                <a:srgbClr val="FFFFFF"/>
              </a:buClr>
              <a:buFont typeface="Arial" charset="0"/>
              <a:buNone/>
            </a:pPr>
            <a:fld id="{7BF6B9D1-237A-49C5-910D-02672FF9A595}" type="slidenum">
              <a:rPr lang="en-US" altLang="en-US" sz="1200">
                <a:solidFill>
                  <a:srgbClr val="FFFFFF"/>
                </a:solidFill>
                <a:ea typeface="ＭＳ Ｐゴシック" pitchFamily="34" charset="-128"/>
              </a:rPr>
              <a:pPr eaLnBrk="1" hangingPunct="1">
                <a:spcBef>
                  <a:spcPct val="0"/>
                </a:spcBef>
                <a:buClr>
                  <a:srgbClr val="FFFFFF"/>
                </a:buClr>
                <a:buFont typeface="Arial" charset="0"/>
                <a:buNone/>
              </a:pPr>
              <a:t>18</a:t>
            </a:fld>
            <a:endParaRPr lang="en-US" altLang="en-US" sz="1200">
              <a:solidFill>
                <a:srgbClr val="FFFFFF"/>
              </a:solidFill>
              <a:ea typeface="ＭＳ Ｐゴシック" pitchFamily="34" charset="-128"/>
            </a:endParaRPr>
          </a:p>
        </p:txBody>
      </p:sp>
      <p:pic>
        <p:nvPicPr>
          <p:cNvPr id="13" name="Picture Placeholder 12">
            <a:extLst>
              <a:ext uri="{FF2B5EF4-FFF2-40B4-BE49-F238E27FC236}">
                <a16:creationId xmlns:a16="http://schemas.microsoft.com/office/drawing/2014/main" id="{B909FB02-7E3A-4A45-BCCB-28D4B561048B}"/>
              </a:ext>
            </a:extLst>
          </p:cNvPr>
          <p:cNvPicPr>
            <a:picLocks noGrp="1" noChangeAspect="1"/>
          </p:cNvPicPr>
          <p:nvPr>
            <p:ph type="pic" sz="quarter" idx="15"/>
          </p:nvPr>
        </p:nvPicPr>
        <p:blipFill>
          <a:blip r:embed="rId4"/>
          <a:srcRect t="9429" b="9429"/>
          <a:stretch>
            <a:fillRect/>
          </a:stretch>
        </p:blipFill>
        <p:spPr>
          <a:prstGeom prst="rect">
            <a:avLst/>
          </a:prstGeom>
        </p:spPr>
      </p:pic>
    </p:spTree>
    <p:extLst>
      <p:ext uri="{BB962C8B-B14F-4D97-AF65-F5344CB8AC3E}">
        <p14:creationId xmlns:p14="http://schemas.microsoft.com/office/powerpoint/2010/main" val="4101076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5" y="1431940"/>
            <a:ext cx="3688698" cy="3889860"/>
          </a:xfrm>
          <a:prstGeom prst="rect">
            <a:avLst/>
          </a:prstGeom>
        </p:spPr>
      </p:pic>
      <p:sp>
        <p:nvSpPr>
          <p:cNvPr id="2" name="Title 1"/>
          <p:cNvSpPr>
            <a:spLocks noGrp="1"/>
          </p:cNvSpPr>
          <p:nvPr>
            <p:ph type="title"/>
          </p:nvPr>
        </p:nvSpPr>
        <p:spPr/>
        <p:txBody>
          <a:bodyPr/>
          <a:lstStyle/>
          <a:p>
            <a:r>
              <a:rPr lang="en-US" dirty="0"/>
              <a:t>What makes a good client to target?</a:t>
            </a:r>
          </a:p>
        </p:txBody>
      </p:sp>
      <p:sp>
        <p:nvSpPr>
          <p:cNvPr id="3" name="Content Placeholder 2"/>
          <p:cNvSpPr>
            <a:spLocks noGrp="1"/>
          </p:cNvSpPr>
          <p:nvPr>
            <p:ph idx="1"/>
          </p:nvPr>
        </p:nvSpPr>
        <p:spPr>
          <a:xfrm>
            <a:off x="652244" y="1431940"/>
            <a:ext cx="8029794" cy="4608600"/>
          </a:xfrm>
        </p:spPr>
        <p:txBody>
          <a:bodyPr>
            <a:normAutofit/>
          </a:bodyPr>
          <a:lstStyle/>
          <a:p>
            <a:pPr marL="0" indent="0">
              <a:buNone/>
            </a:pPr>
            <a:endParaRPr lang="en-US" sz="2900" dirty="0"/>
          </a:p>
          <a:p>
            <a:pPr lvl="6"/>
            <a:r>
              <a:rPr lang="en-US" sz="2900" dirty="0">
                <a:latin typeface="Arial" panose="020B0604020202020204" pitchFamily="34" charset="0"/>
                <a:cs typeface="Arial" panose="020B0604020202020204" pitchFamily="34" charset="0"/>
              </a:rPr>
              <a:t>Needs a service ABM offers</a:t>
            </a:r>
          </a:p>
          <a:p>
            <a:pPr lvl="6"/>
            <a:r>
              <a:rPr lang="en-US" sz="2900" dirty="0">
                <a:latin typeface="Arial" panose="020B0604020202020204" pitchFamily="34" charset="0"/>
                <a:cs typeface="Arial" panose="020B0604020202020204" pitchFamily="34" charset="0"/>
              </a:rPr>
              <a:t>Strong relationship with ABM</a:t>
            </a:r>
          </a:p>
          <a:p>
            <a:pPr lvl="6"/>
            <a:r>
              <a:rPr lang="en-US" sz="2900" dirty="0">
                <a:latin typeface="Arial" panose="020B0604020202020204" pitchFamily="34" charset="0"/>
                <a:cs typeface="Arial" panose="020B0604020202020204" pitchFamily="34" charset="0"/>
              </a:rPr>
              <a:t>Has poor incumbent services </a:t>
            </a:r>
          </a:p>
          <a:p>
            <a:pPr lvl="6"/>
            <a:r>
              <a:rPr lang="en-US" sz="2900" dirty="0">
                <a:latin typeface="Arial" panose="020B0604020202020204" pitchFamily="34" charset="0"/>
                <a:cs typeface="Arial" panose="020B0604020202020204" pitchFamily="34" charset="0"/>
              </a:rPr>
              <a:t>Pays their bills on time</a:t>
            </a:r>
          </a:p>
          <a:p>
            <a:pPr lvl="4"/>
            <a:endParaRPr lang="en-US" dirty="0"/>
          </a:p>
        </p:txBody>
      </p:sp>
      <p:sp>
        <p:nvSpPr>
          <p:cNvPr id="4" name="Slide Number Placeholder 3"/>
          <p:cNvSpPr>
            <a:spLocks noGrp="1"/>
          </p:cNvSpPr>
          <p:nvPr>
            <p:ph type="sldNum" sz="quarter" idx="12"/>
          </p:nvPr>
        </p:nvSpPr>
        <p:spPr/>
        <p:txBody>
          <a:bodyPr/>
          <a:lstStyle/>
          <a:p>
            <a:fld id="{EC9F1879-4471-438E-9360-C4D97C7F3278}" type="slidenum">
              <a:rPr lang="en-US" smtClean="0"/>
              <a:pPr/>
              <a:t>19</a:t>
            </a:fld>
            <a:endParaRPr lang="en-US" dirty="0"/>
          </a:p>
        </p:txBody>
      </p:sp>
      <p:sp>
        <p:nvSpPr>
          <p:cNvPr id="8" name="Content Placeholder 2"/>
          <p:cNvSpPr txBox="1">
            <a:spLocks/>
          </p:cNvSpPr>
          <p:nvPr/>
        </p:nvSpPr>
        <p:spPr>
          <a:xfrm>
            <a:off x="309045" y="1145566"/>
            <a:ext cx="8834955" cy="5936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8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baseline="0">
                <a:solidFill>
                  <a:schemeClr val="tx1">
                    <a:lumMod val="50000"/>
                    <a:lumOff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a:p>
        </p:txBody>
      </p:sp>
    </p:spTree>
    <p:extLst>
      <p:ext uri="{BB962C8B-B14F-4D97-AF65-F5344CB8AC3E}">
        <p14:creationId xmlns:p14="http://schemas.microsoft.com/office/powerpoint/2010/main" val="692969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5875"/>
            <a:ext cx="9391244" cy="7043435"/>
          </a:xfrm>
          <a:prstGeom prst="rect">
            <a:avLst/>
          </a:prstGeom>
        </p:spPr>
      </p:pic>
    </p:spTree>
    <p:extLst>
      <p:ext uri="{BB962C8B-B14F-4D97-AF65-F5344CB8AC3E}">
        <p14:creationId xmlns:p14="http://schemas.microsoft.com/office/powerpoint/2010/main" val="279482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AC567-8EE2-426D-8A86-315F4CD99E70}"/>
              </a:ext>
            </a:extLst>
          </p:cNvPr>
          <p:cNvSpPr>
            <a:spLocks noGrp="1"/>
          </p:cNvSpPr>
          <p:nvPr>
            <p:ph type="title"/>
          </p:nvPr>
        </p:nvSpPr>
        <p:spPr/>
        <p:txBody>
          <a:bodyPr/>
          <a:lstStyle/>
          <a:p>
            <a:r>
              <a:rPr lang="en-US" dirty="0"/>
              <a:t>Conversation starter formula….</a:t>
            </a:r>
          </a:p>
        </p:txBody>
      </p:sp>
      <p:sp>
        <p:nvSpPr>
          <p:cNvPr id="6" name="Content Placeholder 5">
            <a:extLst>
              <a:ext uri="{FF2B5EF4-FFF2-40B4-BE49-F238E27FC236}">
                <a16:creationId xmlns:a16="http://schemas.microsoft.com/office/drawing/2014/main" id="{8E0B4A58-863F-4711-A387-CCE102910BEE}"/>
              </a:ext>
            </a:extLst>
          </p:cNvPr>
          <p:cNvSpPr>
            <a:spLocks noGrp="1"/>
          </p:cNvSpPr>
          <p:nvPr>
            <p:ph idx="1"/>
          </p:nvPr>
        </p:nvSpPr>
        <p:spPr/>
        <p:txBody>
          <a:bodyPr>
            <a:normAutofit lnSpcReduction="10000"/>
          </a:bodyPr>
          <a:lstStyle/>
          <a:p>
            <a:pPr marL="0" indent="0">
              <a:spcBef>
                <a:spcPts val="0"/>
              </a:spcBef>
              <a:buNone/>
            </a:pPr>
            <a:r>
              <a:rPr lang="en-US" sz="3200" b="1" dirty="0"/>
              <a:t>While I was </a:t>
            </a:r>
          </a:p>
          <a:p>
            <a:pPr marL="0" indent="0">
              <a:spcBef>
                <a:spcPts val="0"/>
              </a:spcBef>
              <a:buNone/>
            </a:pPr>
            <a:r>
              <a:rPr lang="en-US" i="1" dirty="0"/>
              <a:t>inspecting, touring, checking, etc.</a:t>
            </a:r>
          </a:p>
          <a:p>
            <a:pPr marL="0" indent="0">
              <a:spcBef>
                <a:spcPts val="0"/>
              </a:spcBef>
              <a:buNone/>
            </a:pPr>
            <a:endParaRPr lang="en-US" dirty="0"/>
          </a:p>
          <a:p>
            <a:pPr marL="0" indent="0">
              <a:spcBef>
                <a:spcPts val="0"/>
              </a:spcBef>
              <a:buNone/>
            </a:pPr>
            <a:r>
              <a:rPr lang="en-US" sz="3200" b="1" dirty="0"/>
              <a:t>I noticed that </a:t>
            </a:r>
          </a:p>
          <a:p>
            <a:pPr marL="0" indent="0">
              <a:spcBef>
                <a:spcPts val="0"/>
              </a:spcBef>
              <a:buNone/>
            </a:pPr>
            <a:r>
              <a:rPr lang="en-US" i="1" dirty="0"/>
              <a:t>indicator of poor service/ service is performed by other</a:t>
            </a:r>
          </a:p>
          <a:p>
            <a:pPr marL="0" indent="0">
              <a:spcBef>
                <a:spcPts val="0"/>
              </a:spcBef>
              <a:buNone/>
            </a:pPr>
            <a:endParaRPr lang="en-US" dirty="0"/>
          </a:p>
          <a:p>
            <a:pPr marL="0" indent="0">
              <a:spcBef>
                <a:spcPts val="0"/>
              </a:spcBef>
              <a:buNone/>
            </a:pPr>
            <a:r>
              <a:rPr lang="en-US" sz="3200" b="1" dirty="0"/>
              <a:t>Are you aware that ABM provides </a:t>
            </a:r>
          </a:p>
          <a:p>
            <a:pPr marL="0" indent="0">
              <a:spcBef>
                <a:spcPts val="0"/>
              </a:spcBef>
              <a:buNone/>
            </a:pPr>
            <a:r>
              <a:rPr lang="en-US" i="1" dirty="0"/>
              <a:t>service</a:t>
            </a:r>
          </a:p>
          <a:p>
            <a:pPr marL="0" indent="0">
              <a:spcBef>
                <a:spcPts val="0"/>
              </a:spcBef>
              <a:buNone/>
            </a:pPr>
            <a:endParaRPr lang="en-US" dirty="0"/>
          </a:p>
          <a:p>
            <a:pPr marL="0" indent="0">
              <a:spcBef>
                <a:spcPts val="0"/>
              </a:spcBef>
              <a:buNone/>
            </a:pPr>
            <a:r>
              <a:rPr lang="en-US" sz="3200" b="1" dirty="0"/>
              <a:t>I’d like to have someone from my team contact you to share how we can help, how does that sound?</a:t>
            </a:r>
          </a:p>
        </p:txBody>
      </p:sp>
    </p:spTree>
    <p:extLst>
      <p:ext uri="{BB962C8B-B14F-4D97-AF65-F5344CB8AC3E}">
        <p14:creationId xmlns:p14="http://schemas.microsoft.com/office/powerpoint/2010/main" val="84589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AC567-8EE2-426D-8A86-315F4CD99E70}"/>
              </a:ext>
            </a:extLst>
          </p:cNvPr>
          <p:cNvSpPr>
            <a:spLocks noGrp="1"/>
          </p:cNvSpPr>
          <p:nvPr>
            <p:ph type="title"/>
          </p:nvPr>
        </p:nvSpPr>
        <p:spPr/>
        <p:txBody>
          <a:bodyPr/>
          <a:lstStyle/>
          <a:p>
            <a:r>
              <a:rPr lang="en-US" dirty="0"/>
              <a:t>Sample conversation starter….</a:t>
            </a:r>
          </a:p>
        </p:txBody>
      </p:sp>
      <p:sp>
        <p:nvSpPr>
          <p:cNvPr id="6" name="Content Placeholder 5">
            <a:extLst>
              <a:ext uri="{FF2B5EF4-FFF2-40B4-BE49-F238E27FC236}">
                <a16:creationId xmlns:a16="http://schemas.microsoft.com/office/drawing/2014/main" id="{8E0B4A58-863F-4711-A387-CCE102910BEE}"/>
              </a:ext>
            </a:extLst>
          </p:cNvPr>
          <p:cNvSpPr>
            <a:spLocks noGrp="1"/>
          </p:cNvSpPr>
          <p:nvPr>
            <p:ph idx="1"/>
          </p:nvPr>
        </p:nvSpPr>
        <p:spPr/>
        <p:txBody>
          <a:bodyPr>
            <a:normAutofit/>
          </a:bodyPr>
          <a:lstStyle/>
          <a:p>
            <a:pPr marL="0" indent="0">
              <a:lnSpc>
                <a:spcPct val="150000"/>
              </a:lnSpc>
              <a:buNone/>
            </a:pPr>
            <a:r>
              <a:rPr lang="en-US" dirty="0"/>
              <a:t>While I was conducting my inspections today, I noticed quite a few of your employees have blankets and hand warmers at their desks. That is usually indicates an issue with your HVAC systems.  Are you aware that ABM also services and maintains HVAC systems?  </a:t>
            </a:r>
          </a:p>
          <a:p>
            <a:pPr marL="0" indent="0">
              <a:lnSpc>
                <a:spcPct val="150000"/>
              </a:lnSpc>
              <a:buNone/>
            </a:pPr>
            <a:r>
              <a:rPr lang="en-US" dirty="0"/>
              <a:t>I’d like to have someone from my team contact you to share how we can help keep your people comfortable, how does that sound?</a:t>
            </a:r>
          </a:p>
          <a:p>
            <a:pPr marL="0" indent="0">
              <a:buNone/>
            </a:pPr>
            <a:endParaRPr lang="en-US" dirty="0"/>
          </a:p>
        </p:txBody>
      </p:sp>
    </p:spTree>
    <p:extLst>
      <p:ext uri="{BB962C8B-B14F-4D97-AF65-F5344CB8AC3E}">
        <p14:creationId xmlns:p14="http://schemas.microsoft.com/office/powerpoint/2010/main" val="2363877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BAC567-8EE2-426D-8A86-315F4CD99E70}"/>
              </a:ext>
            </a:extLst>
          </p:cNvPr>
          <p:cNvSpPr>
            <a:spLocks noGrp="1"/>
          </p:cNvSpPr>
          <p:nvPr>
            <p:ph type="title"/>
          </p:nvPr>
        </p:nvSpPr>
        <p:spPr/>
        <p:txBody>
          <a:bodyPr/>
          <a:lstStyle/>
          <a:p>
            <a:r>
              <a:rPr lang="en-US" dirty="0"/>
              <a:t>Another sample conversation starter….</a:t>
            </a:r>
          </a:p>
        </p:txBody>
      </p:sp>
      <p:sp>
        <p:nvSpPr>
          <p:cNvPr id="6" name="Content Placeholder 5">
            <a:extLst>
              <a:ext uri="{FF2B5EF4-FFF2-40B4-BE49-F238E27FC236}">
                <a16:creationId xmlns:a16="http://schemas.microsoft.com/office/drawing/2014/main" id="{8E0B4A58-863F-4711-A387-CCE102910BEE}"/>
              </a:ext>
            </a:extLst>
          </p:cNvPr>
          <p:cNvSpPr>
            <a:spLocks noGrp="1"/>
          </p:cNvSpPr>
          <p:nvPr>
            <p:ph idx="1"/>
          </p:nvPr>
        </p:nvSpPr>
        <p:spPr/>
        <p:txBody>
          <a:bodyPr>
            <a:normAutofit lnSpcReduction="10000"/>
          </a:bodyPr>
          <a:lstStyle/>
          <a:p>
            <a:pPr marL="0" indent="0">
              <a:lnSpc>
                <a:spcPct val="150000"/>
              </a:lnSpc>
              <a:buNone/>
            </a:pPr>
            <a:r>
              <a:rPr lang="en-US" dirty="0"/>
              <a:t>While I was on my way to our meeting today, I cut through the parking garage.  I noticed that quite a few lights are out, and it’s pretty dark in some spots.  I was surprised by this knowing how concerned you are for the safety of your customers and the appearance of your business.  Are you aware that ABM offers parking management and transportation services? </a:t>
            </a:r>
          </a:p>
          <a:p>
            <a:pPr marL="0" indent="0">
              <a:lnSpc>
                <a:spcPct val="150000"/>
              </a:lnSpc>
              <a:buNone/>
            </a:pPr>
            <a:r>
              <a:rPr lang="en-US" dirty="0"/>
              <a:t>I’d like to have someone from my team contact you to share how we can help, how does that sound?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3927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3917-DBAD-4C05-85EF-3AF345A9D8F5}"/>
              </a:ext>
            </a:extLst>
          </p:cNvPr>
          <p:cNvSpPr>
            <a:spLocks noGrp="1"/>
          </p:cNvSpPr>
          <p:nvPr>
            <p:ph type="title"/>
          </p:nvPr>
        </p:nvSpPr>
        <p:spPr/>
        <p:txBody>
          <a:bodyPr/>
          <a:lstStyle/>
          <a:p>
            <a:r>
              <a:rPr lang="en-US" dirty="0">
                <a:hlinkClick r:id="rId3"/>
              </a:rPr>
              <a:t>www.abm.com/sellabm </a:t>
            </a:r>
            <a:endParaRPr lang="en-US" dirty="0"/>
          </a:p>
        </p:txBody>
      </p:sp>
      <p:pic>
        <p:nvPicPr>
          <p:cNvPr id="8" name="Content Placeholder 7"/>
          <p:cNvPicPr>
            <a:picLocks noGrp="1" noChangeAspect="1"/>
          </p:cNvPicPr>
          <p:nvPr>
            <p:ph idx="1"/>
          </p:nvPr>
        </p:nvPicPr>
        <p:blipFill>
          <a:blip r:embed="rId4"/>
          <a:stretch>
            <a:fillRect/>
          </a:stretch>
        </p:blipFill>
        <p:spPr>
          <a:xfrm>
            <a:off x="652463" y="1352667"/>
            <a:ext cx="8029575" cy="4519378"/>
          </a:xfrm>
          <a:prstGeom prst="rect">
            <a:avLst/>
          </a:prstGeom>
        </p:spPr>
      </p:pic>
    </p:spTree>
    <p:extLst>
      <p:ext uri="{BB962C8B-B14F-4D97-AF65-F5344CB8AC3E}">
        <p14:creationId xmlns:p14="http://schemas.microsoft.com/office/powerpoint/2010/main" val="2326056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E170-351B-4B39-A451-CAB1C36A8AFD}"/>
              </a:ext>
            </a:extLst>
          </p:cNvPr>
          <p:cNvSpPr>
            <a:spLocks noGrp="1"/>
          </p:cNvSpPr>
          <p:nvPr>
            <p:ph idx="1"/>
          </p:nvPr>
        </p:nvSpPr>
        <p:spPr/>
        <p:txBody>
          <a:bodyPr/>
          <a:lstStyle/>
          <a:p>
            <a:r>
              <a:rPr lang="en-US" dirty="0"/>
              <a:t>You must be set up with the app first.</a:t>
            </a:r>
          </a:p>
          <a:p>
            <a:r>
              <a:rPr lang="en-US" dirty="0"/>
              <a:t>Click the          to access the Solve One More App.</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79BBBDA-F018-425B-AD5C-433E840760FE}"/>
              </a:ext>
            </a:extLst>
          </p:cNvPr>
          <p:cNvSpPr>
            <a:spLocks noGrp="1"/>
          </p:cNvSpPr>
          <p:nvPr>
            <p:ph type="sldNum" sz="quarter" idx="12"/>
          </p:nvPr>
        </p:nvSpPr>
        <p:spPr/>
        <p:txBody>
          <a:bodyPr/>
          <a:lstStyle/>
          <a:p>
            <a:fld id="{EC9F1879-4471-438E-9360-C4D97C7F3278}" type="slidenum">
              <a:rPr lang="en-US" smtClean="0"/>
              <a:pPr/>
              <a:t>24</a:t>
            </a:fld>
            <a:endParaRPr lang="en-US" dirty="0"/>
          </a:p>
        </p:txBody>
      </p:sp>
      <p:sp>
        <p:nvSpPr>
          <p:cNvPr id="6" name="Title 1">
            <a:extLst>
              <a:ext uri="{FF2B5EF4-FFF2-40B4-BE49-F238E27FC236}">
                <a16:creationId xmlns:a16="http://schemas.microsoft.com/office/drawing/2014/main" id="{F8C92A6D-A8FE-430B-AC94-12CFE2B29C93}"/>
              </a:ext>
            </a:extLst>
          </p:cNvPr>
          <p:cNvSpPr>
            <a:spLocks noGrp="1"/>
          </p:cNvSpPr>
          <p:nvPr>
            <p:ph type="title"/>
          </p:nvPr>
        </p:nvSpPr>
        <p:spPr/>
        <p:txBody>
          <a:bodyPr/>
          <a:lstStyle/>
          <a:p>
            <a:r>
              <a:rPr lang="en-US" dirty="0"/>
              <a:t>SOM App in Salesforce</a:t>
            </a:r>
          </a:p>
        </p:txBody>
      </p:sp>
      <p:pic>
        <p:nvPicPr>
          <p:cNvPr id="2" name="Picture 1">
            <a:extLst>
              <a:ext uri="{FF2B5EF4-FFF2-40B4-BE49-F238E27FC236}">
                <a16:creationId xmlns:a16="http://schemas.microsoft.com/office/drawing/2014/main" id="{F7A62AE5-AA98-4F99-8838-E1A586ADD695}"/>
              </a:ext>
            </a:extLst>
          </p:cNvPr>
          <p:cNvPicPr>
            <a:picLocks noChangeAspect="1"/>
          </p:cNvPicPr>
          <p:nvPr/>
        </p:nvPicPr>
        <p:blipFill>
          <a:blip r:embed="rId3"/>
          <a:stretch>
            <a:fillRect/>
          </a:stretch>
        </p:blipFill>
        <p:spPr>
          <a:xfrm>
            <a:off x="1038740" y="2968140"/>
            <a:ext cx="3725285" cy="2571750"/>
          </a:xfrm>
          <a:prstGeom prst="rect">
            <a:avLst/>
          </a:prstGeom>
        </p:spPr>
      </p:pic>
      <p:pic>
        <p:nvPicPr>
          <p:cNvPr id="7" name="Picture 6">
            <a:extLst>
              <a:ext uri="{FF2B5EF4-FFF2-40B4-BE49-F238E27FC236}">
                <a16:creationId xmlns:a16="http://schemas.microsoft.com/office/drawing/2014/main" id="{F8172760-9BBB-4CFE-80D3-6314A04C3DBC}"/>
              </a:ext>
            </a:extLst>
          </p:cNvPr>
          <p:cNvPicPr>
            <a:picLocks noChangeAspect="1"/>
          </p:cNvPicPr>
          <p:nvPr/>
        </p:nvPicPr>
        <p:blipFill>
          <a:blip r:embed="rId4"/>
          <a:stretch>
            <a:fillRect/>
          </a:stretch>
        </p:blipFill>
        <p:spPr>
          <a:xfrm>
            <a:off x="2371032" y="1604228"/>
            <a:ext cx="600075" cy="457200"/>
          </a:xfrm>
          <a:prstGeom prst="rect">
            <a:avLst/>
          </a:prstGeom>
        </p:spPr>
      </p:pic>
    </p:spTree>
    <p:extLst>
      <p:ext uri="{BB962C8B-B14F-4D97-AF65-F5344CB8AC3E}">
        <p14:creationId xmlns:p14="http://schemas.microsoft.com/office/powerpoint/2010/main" val="1109697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E170-351B-4B39-A451-CAB1C36A8AFD}"/>
              </a:ext>
            </a:extLst>
          </p:cNvPr>
          <p:cNvSpPr>
            <a:spLocks noGrp="1"/>
          </p:cNvSpPr>
          <p:nvPr>
            <p:ph idx="1"/>
          </p:nvPr>
        </p:nvSpPr>
        <p:spPr/>
        <p:txBody>
          <a:bodyPr/>
          <a:lstStyle/>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79BBBDA-F018-425B-AD5C-433E840760FE}"/>
              </a:ext>
            </a:extLst>
          </p:cNvPr>
          <p:cNvSpPr>
            <a:spLocks noGrp="1"/>
          </p:cNvSpPr>
          <p:nvPr>
            <p:ph type="sldNum" sz="quarter" idx="12"/>
          </p:nvPr>
        </p:nvSpPr>
        <p:spPr/>
        <p:txBody>
          <a:bodyPr/>
          <a:lstStyle/>
          <a:p>
            <a:fld id="{EC9F1879-4471-438E-9360-C4D97C7F3278}" type="slidenum">
              <a:rPr lang="en-US" smtClean="0"/>
              <a:pPr/>
              <a:t>25</a:t>
            </a:fld>
            <a:endParaRPr lang="en-US" dirty="0"/>
          </a:p>
        </p:txBody>
      </p:sp>
      <p:sp>
        <p:nvSpPr>
          <p:cNvPr id="6" name="Title 1">
            <a:extLst>
              <a:ext uri="{FF2B5EF4-FFF2-40B4-BE49-F238E27FC236}">
                <a16:creationId xmlns:a16="http://schemas.microsoft.com/office/drawing/2014/main" id="{F8C92A6D-A8FE-430B-AC94-12CFE2B29C93}"/>
              </a:ext>
            </a:extLst>
          </p:cNvPr>
          <p:cNvSpPr>
            <a:spLocks noGrp="1"/>
          </p:cNvSpPr>
          <p:nvPr>
            <p:ph type="title"/>
          </p:nvPr>
        </p:nvSpPr>
        <p:spPr/>
        <p:txBody>
          <a:bodyPr/>
          <a:lstStyle/>
          <a:p>
            <a:r>
              <a:rPr lang="en-US" dirty="0"/>
              <a:t>SOM App in Salesforce</a:t>
            </a:r>
          </a:p>
        </p:txBody>
      </p:sp>
      <p:pic>
        <p:nvPicPr>
          <p:cNvPr id="8" name="Picture 7">
            <a:extLst>
              <a:ext uri="{FF2B5EF4-FFF2-40B4-BE49-F238E27FC236}">
                <a16:creationId xmlns:a16="http://schemas.microsoft.com/office/drawing/2014/main" id="{E809C423-008D-4EA1-9979-CE91BE5B65C1}"/>
              </a:ext>
            </a:extLst>
          </p:cNvPr>
          <p:cNvPicPr>
            <a:picLocks noChangeAspect="1"/>
          </p:cNvPicPr>
          <p:nvPr/>
        </p:nvPicPr>
        <p:blipFill>
          <a:blip r:embed="rId3"/>
          <a:stretch>
            <a:fillRect/>
          </a:stretch>
        </p:blipFill>
        <p:spPr>
          <a:xfrm>
            <a:off x="885120" y="1002596"/>
            <a:ext cx="3264425" cy="5083083"/>
          </a:xfrm>
          <a:prstGeom prst="rect">
            <a:avLst/>
          </a:prstGeom>
        </p:spPr>
      </p:pic>
      <p:pic>
        <p:nvPicPr>
          <p:cNvPr id="9" name="Picture 8">
            <a:extLst>
              <a:ext uri="{FF2B5EF4-FFF2-40B4-BE49-F238E27FC236}">
                <a16:creationId xmlns:a16="http://schemas.microsoft.com/office/drawing/2014/main" id="{5DDF1DE9-55BE-4C62-9F67-DCB3DAEC9F59}"/>
              </a:ext>
            </a:extLst>
          </p:cNvPr>
          <p:cNvPicPr>
            <a:picLocks noChangeAspect="1"/>
          </p:cNvPicPr>
          <p:nvPr/>
        </p:nvPicPr>
        <p:blipFill>
          <a:blip r:embed="rId4"/>
          <a:stretch>
            <a:fillRect/>
          </a:stretch>
        </p:blipFill>
        <p:spPr>
          <a:xfrm>
            <a:off x="4495191" y="1002596"/>
            <a:ext cx="3374194" cy="5158558"/>
          </a:xfrm>
          <a:prstGeom prst="rect">
            <a:avLst/>
          </a:prstGeom>
        </p:spPr>
      </p:pic>
    </p:spTree>
    <p:extLst>
      <p:ext uri="{BB962C8B-B14F-4D97-AF65-F5344CB8AC3E}">
        <p14:creationId xmlns:p14="http://schemas.microsoft.com/office/powerpoint/2010/main" val="149950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B5A0-C9E6-4813-B5FC-02E5D87411C6}"/>
              </a:ext>
            </a:extLst>
          </p:cNvPr>
          <p:cNvSpPr>
            <a:spLocks noGrp="1"/>
          </p:cNvSpPr>
          <p:nvPr>
            <p:ph type="title"/>
          </p:nvPr>
        </p:nvSpPr>
        <p:spPr/>
        <p:txBody>
          <a:bodyPr/>
          <a:lstStyle/>
          <a:p>
            <a:r>
              <a:rPr lang="en-US" dirty="0"/>
              <a:t>Following Up on Opportunities</a:t>
            </a:r>
          </a:p>
        </p:txBody>
      </p:sp>
      <p:sp>
        <p:nvSpPr>
          <p:cNvPr id="3" name="Content Placeholder 2">
            <a:extLst>
              <a:ext uri="{FF2B5EF4-FFF2-40B4-BE49-F238E27FC236}">
                <a16:creationId xmlns:a16="http://schemas.microsoft.com/office/drawing/2014/main" id="{DFE935E2-07F8-48A9-81E5-15707D26576A}"/>
              </a:ext>
            </a:extLst>
          </p:cNvPr>
          <p:cNvSpPr>
            <a:spLocks noGrp="1"/>
          </p:cNvSpPr>
          <p:nvPr>
            <p:ph idx="1"/>
          </p:nvPr>
        </p:nvSpPr>
        <p:spPr/>
        <p:txBody>
          <a:bodyPr>
            <a:normAutofit/>
          </a:bodyPr>
          <a:lstStyle/>
          <a:p>
            <a:pPr>
              <a:spcAft>
                <a:spcPts val="1200"/>
              </a:spcAft>
            </a:pPr>
            <a:r>
              <a:rPr lang="en-US" sz="3600" dirty="0"/>
              <a:t>Acknowledge receipt</a:t>
            </a:r>
          </a:p>
          <a:p>
            <a:pPr marL="857250" lvl="1" indent="-457200">
              <a:spcAft>
                <a:spcPts val="1200"/>
              </a:spcAft>
              <a:buFont typeface="Arial" panose="020B0604020202020204" pitchFamily="34" charset="0"/>
              <a:buChar char="•"/>
            </a:pPr>
            <a:r>
              <a:rPr lang="en-US" sz="3600" dirty="0"/>
              <a:t>Lead Source:  SOM</a:t>
            </a:r>
          </a:p>
          <a:p>
            <a:pPr marL="857250" lvl="1" indent="-457200">
              <a:spcAft>
                <a:spcPts val="1200"/>
              </a:spcAft>
              <a:buFont typeface="Arial" panose="020B0604020202020204" pitchFamily="34" charset="0"/>
              <a:buChar char="•"/>
            </a:pPr>
            <a:r>
              <a:rPr lang="en-US" sz="3600" dirty="0"/>
              <a:t>Update: Activity or Status</a:t>
            </a:r>
          </a:p>
          <a:p>
            <a:pPr>
              <a:spcAft>
                <a:spcPts val="1200"/>
              </a:spcAft>
            </a:pPr>
            <a:r>
              <a:rPr lang="en-US" sz="3600" dirty="0"/>
              <a:t>Work as a team </a:t>
            </a:r>
            <a:r>
              <a:rPr lang="en-US" sz="3600" dirty="0">
                <a:sym typeface="Wingdings" panose="05000000000000000000" pitchFamily="2" charset="2"/>
              </a:rPr>
              <a:t></a:t>
            </a:r>
            <a:endParaRPr lang="en-US" sz="3600" dirty="0"/>
          </a:p>
          <a:p>
            <a:pPr>
              <a:spcAft>
                <a:spcPts val="1200"/>
              </a:spcAft>
            </a:pPr>
            <a:r>
              <a:rPr lang="en-US" sz="3600" dirty="0"/>
              <a:t>No activity/status in 30 days = Notice</a:t>
            </a:r>
          </a:p>
          <a:p>
            <a:pPr marL="457200" indent="-457200">
              <a:buFont typeface="+mj-lt"/>
              <a:buAutoNum type="arabicPeriod"/>
            </a:pPr>
            <a:endParaRPr lang="en-US" dirty="0"/>
          </a:p>
        </p:txBody>
      </p:sp>
    </p:spTree>
    <p:extLst>
      <p:ext uri="{BB962C8B-B14F-4D97-AF65-F5344CB8AC3E}">
        <p14:creationId xmlns:p14="http://schemas.microsoft.com/office/powerpoint/2010/main" val="2753984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FDD8-0475-4B86-A98B-EA493EA1A374}"/>
              </a:ext>
            </a:extLst>
          </p:cNvPr>
          <p:cNvSpPr>
            <a:spLocks noGrp="1"/>
          </p:cNvSpPr>
          <p:nvPr>
            <p:ph type="title"/>
          </p:nvPr>
        </p:nvSpPr>
        <p:spPr>
          <a:xfrm>
            <a:off x="616285" y="510220"/>
            <a:ext cx="8029794" cy="1143000"/>
          </a:xfrm>
        </p:spPr>
        <p:txBody>
          <a:bodyPr>
            <a:normAutofit/>
          </a:bodyPr>
          <a:lstStyle/>
          <a:p>
            <a:r>
              <a:rPr lang="en-US" sz="6600" dirty="0"/>
              <a:t>Take Action!</a:t>
            </a:r>
          </a:p>
        </p:txBody>
      </p:sp>
    </p:spTree>
    <p:extLst>
      <p:ext uri="{BB962C8B-B14F-4D97-AF65-F5344CB8AC3E}">
        <p14:creationId xmlns:p14="http://schemas.microsoft.com/office/powerpoint/2010/main" val="711181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Next Steps</a:t>
            </a:r>
          </a:p>
        </p:txBody>
      </p:sp>
      <p:sp>
        <p:nvSpPr>
          <p:cNvPr id="11" name="Content Placeholder 10"/>
          <p:cNvSpPr>
            <a:spLocks noGrp="1"/>
          </p:cNvSpPr>
          <p:nvPr>
            <p:ph idx="1"/>
          </p:nvPr>
        </p:nvSpPr>
        <p:spPr/>
        <p:txBody>
          <a:bodyPr/>
          <a:lstStyle/>
          <a:p>
            <a:r>
              <a:rPr lang="en-US" dirty="0"/>
              <a:t>Talk to our clients, submit leads</a:t>
            </a:r>
          </a:p>
          <a:p>
            <a:r>
              <a:rPr lang="en-US" dirty="0"/>
              <a:t>Sales:  follow up immediately</a:t>
            </a:r>
          </a:p>
          <a:p>
            <a:r>
              <a:rPr lang="en-US" dirty="0"/>
              <a:t>Sales:  record activity in Salesforce.com</a:t>
            </a:r>
          </a:p>
          <a:p>
            <a:r>
              <a:rPr lang="en-US" dirty="0"/>
              <a:t>Follow up meeting in 4 weeks</a:t>
            </a:r>
          </a:p>
          <a:p>
            <a:endParaRPr lang="en-US" dirty="0"/>
          </a:p>
        </p:txBody>
      </p:sp>
    </p:spTree>
    <p:extLst>
      <p:ext uri="{BB962C8B-B14F-4D97-AF65-F5344CB8AC3E}">
        <p14:creationId xmlns:p14="http://schemas.microsoft.com/office/powerpoint/2010/main" val="3336841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F86487-BB48-4F05-92C0-FE0F5B8D35A1}"/>
              </a:ext>
            </a:extLst>
          </p:cNvPr>
          <p:cNvSpPr>
            <a:spLocks noGrp="1"/>
          </p:cNvSpPr>
          <p:nvPr>
            <p:ph type="ctrTitle"/>
          </p:nvPr>
        </p:nvSpPr>
        <p:spPr/>
        <p:txBody>
          <a:bodyPr/>
          <a:lstStyle/>
          <a:p>
            <a:r>
              <a:rPr lang="en-US" dirty="0"/>
              <a:t>Questions?</a:t>
            </a:r>
          </a:p>
        </p:txBody>
      </p:sp>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sp>
        <p:nvSpPr>
          <p:cNvPr id="6" name="Picture Placeholder 5"/>
          <p:cNvSpPr>
            <a:spLocks noGrp="1"/>
          </p:cNvSpPr>
          <p:nvPr>
            <p:ph type="pic" sz="quarter" idx="13"/>
          </p:nvPr>
        </p:nvSpPr>
        <p:spPr/>
      </p:sp>
    </p:spTree>
    <p:extLst>
      <p:ext uri="{BB962C8B-B14F-4D97-AF65-F5344CB8AC3E}">
        <p14:creationId xmlns:p14="http://schemas.microsoft.com/office/powerpoint/2010/main" val="303304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ABM Cross Sells</a:t>
            </a:r>
          </a:p>
        </p:txBody>
      </p:sp>
      <p:sp>
        <p:nvSpPr>
          <p:cNvPr id="3" name="Content Placeholder 2"/>
          <p:cNvSpPr>
            <a:spLocks noGrp="1"/>
          </p:cNvSpPr>
          <p:nvPr>
            <p:ph idx="1"/>
          </p:nvPr>
        </p:nvSpPr>
        <p:spPr>
          <a:xfrm>
            <a:off x="309045" y="1145566"/>
            <a:ext cx="8834955" cy="2718936"/>
          </a:xfrm>
        </p:spPr>
        <p:txBody>
          <a:bodyPr>
            <a:normAutofit/>
          </a:bodyPr>
          <a:lstStyle/>
          <a:p>
            <a:pPr marL="0" indent="0">
              <a:buNone/>
            </a:pPr>
            <a:r>
              <a:rPr lang="en-US" dirty="0"/>
              <a:t>Cross Selling Definition</a:t>
            </a:r>
          </a:p>
          <a:p>
            <a:r>
              <a:rPr lang="en-US" b="1" dirty="0"/>
              <a:t>Adding an additional </a:t>
            </a:r>
            <a:r>
              <a:rPr lang="en-US" b="1" u="sng" dirty="0"/>
              <a:t>contracted</a:t>
            </a:r>
            <a:r>
              <a:rPr lang="en-US" b="1" dirty="0"/>
              <a:t> service to a current client</a:t>
            </a:r>
            <a:r>
              <a:rPr lang="en-US" dirty="0"/>
              <a:t> in the same Industry Group or across another Industry Group. </a:t>
            </a:r>
          </a:p>
        </p:txBody>
      </p:sp>
      <p:sp>
        <p:nvSpPr>
          <p:cNvPr id="4" name="Slide Number Placeholder 3"/>
          <p:cNvSpPr>
            <a:spLocks noGrp="1"/>
          </p:cNvSpPr>
          <p:nvPr>
            <p:ph type="sldNum" sz="quarter" idx="12"/>
          </p:nvPr>
        </p:nvSpPr>
        <p:spPr/>
        <p:txBody>
          <a:bodyPr/>
          <a:lstStyle/>
          <a:p>
            <a:fld id="{EC9F1879-4471-438E-9360-C4D97C7F3278}" type="slidenum">
              <a:rPr lang="en-US" smtClean="0"/>
              <a:pPr/>
              <a:t>3</a:t>
            </a:fld>
            <a:endParaRPr lang="en-US" dirty="0"/>
          </a:p>
        </p:txBody>
      </p:sp>
      <p:pic>
        <p:nvPicPr>
          <p:cNvPr id="5" name="Picture 4"/>
          <p:cNvPicPr>
            <a:picLocks noChangeAspect="1"/>
          </p:cNvPicPr>
          <p:nvPr/>
        </p:nvPicPr>
        <p:blipFill>
          <a:blip r:embed="rId3"/>
          <a:stretch>
            <a:fillRect/>
          </a:stretch>
        </p:blipFill>
        <p:spPr>
          <a:xfrm>
            <a:off x="2190890" y="2699305"/>
            <a:ext cx="4591118" cy="3415344"/>
          </a:xfrm>
          <a:prstGeom prst="rect">
            <a:avLst/>
          </a:prstGeom>
          <a:ln w="19050">
            <a:solidFill>
              <a:schemeClr val="tx1"/>
            </a:solidFill>
          </a:ln>
        </p:spPr>
      </p:pic>
    </p:spTree>
    <p:extLst>
      <p:ext uri="{BB962C8B-B14F-4D97-AF65-F5344CB8AC3E}">
        <p14:creationId xmlns:p14="http://schemas.microsoft.com/office/powerpoint/2010/main" val="2476015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6366-7C74-4234-BC66-90196101D66F}"/>
              </a:ext>
            </a:extLst>
          </p:cNvPr>
          <p:cNvSpPr>
            <a:spLocks noGrp="1"/>
          </p:cNvSpPr>
          <p:nvPr>
            <p:ph type="title"/>
          </p:nvPr>
        </p:nvSpPr>
        <p:spPr/>
        <p:txBody>
          <a:bodyPr/>
          <a:lstStyle/>
          <a:p>
            <a:r>
              <a:rPr lang="en-US" dirty="0"/>
              <a:t>3 Way to Cross Sell</a:t>
            </a:r>
          </a:p>
        </p:txBody>
      </p:sp>
      <p:sp>
        <p:nvSpPr>
          <p:cNvPr id="3" name="Content Placeholder 2">
            <a:extLst>
              <a:ext uri="{FF2B5EF4-FFF2-40B4-BE49-F238E27FC236}">
                <a16:creationId xmlns:a16="http://schemas.microsoft.com/office/drawing/2014/main" id="{AC55E5A2-D37C-4A1B-A9CE-E31C43CF7938}"/>
              </a:ext>
            </a:extLst>
          </p:cNvPr>
          <p:cNvSpPr>
            <a:spLocks noGrp="1"/>
          </p:cNvSpPr>
          <p:nvPr>
            <p:ph idx="1"/>
          </p:nvPr>
        </p:nvSpPr>
        <p:spPr>
          <a:xfrm>
            <a:off x="652244" y="587030"/>
            <a:ext cx="8029794" cy="5484096"/>
          </a:xfrm>
        </p:spPr>
        <p:txBody>
          <a:bodyPr>
            <a:normAutofit/>
          </a:bodyPr>
          <a:lstStyle/>
          <a:p>
            <a:pPr>
              <a:lnSpc>
                <a:spcPct val="250000"/>
              </a:lnSpc>
            </a:pPr>
            <a:r>
              <a:rPr lang="en-US" sz="3600" dirty="0"/>
              <a:t>Account Plans</a:t>
            </a:r>
          </a:p>
          <a:p>
            <a:pPr>
              <a:lnSpc>
                <a:spcPct val="250000"/>
              </a:lnSpc>
            </a:pPr>
            <a:r>
              <a:rPr lang="en-US" sz="3600" dirty="0"/>
              <a:t>Solve One More version 2.0</a:t>
            </a:r>
          </a:p>
          <a:p>
            <a:pPr>
              <a:lnSpc>
                <a:spcPct val="250000"/>
              </a:lnSpc>
            </a:pPr>
            <a:r>
              <a:rPr lang="en-US" sz="3600" dirty="0"/>
              <a:t>Targeted Campaigns</a:t>
            </a:r>
          </a:p>
        </p:txBody>
      </p:sp>
      <p:sp>
        <p:nvSpPr>
          <p:cNvPr id="4" name="Slide Number Placeholder 3">
            <a:extLst>
              <a:ext uri="{FF2B5EF4-FFF2-40B4-BE49-F238E27FC236}">
                <a16:creationId xmlns:a16="http://schemas.microsoft.com/office/drawing/2014/main" id="{A4486271-299B-4D58-AAA4-A2EEB19668C2}"/>
              </a:ext>
            </a:extLst>
          </p:cNvPr>
          <p:cNvSpPr>
            <a:spLocks noGrp="1"/>
          </p:cNvSpPr>
          <p:nvPr>
            <p:ph type="sldNum" sz="quarter" idx="12"/>
          </p:nvPr>
        </p:nvSpPr>
        <p:spPr/>
        <p:txBody>
          <a:bodyPr/>
          <a:lstStyle/>
          <a:p>
            <a:fld id="{EC9F1879-4471-438E-9360-C4D97C7F3278}" type="slidenum">
              <a:rPr lang="en-US" smtClean="0"/>
              <a:pPr/>
              <a:t>4</a:t>
            </a:fld>
            <a:endParaRPr lang="en-US" dirty="0"/>
          </a:p>
        </p:txBody>
      </p:sp>
    </p:spTree>
    <p:extLst>
      <p:ext uri="{BB962C8B-B14F-4D97-AF65-F5344CB8AC3E}">
        <p14:creationId xmlns:p14="http://schemas.microsoft.com/office/powerpoint/2010/main" val="4236242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CFBA-9295-4E17-917F-27908D276177}"/>
              </a:ext>
            </a:extLst>
          </p:cNvPr>
          <p:cNvSpPr>
            <a:spLocks noGrp="1"/>
          </p:cNvSpPr>
          <p:nvPr>
            <p:ph type="title"/>
          </p:nvPr>
        </p:nvSpPr>
        <p:spPr/>
        <p:txBody>
          <a:bodyPr/>
          <a:lstStyle/>
          <a:p>
            <a:r>
              <a:rPr lang="en-US" dirty="0"/>
              <a:t>Solve One More – Process Review</a:t>
            </a:r>
          </a:p>
        </p:txBody>
      </p:sp>
      <p:graphicFrame>
        <p:nvGraphicFramePr>
          <p:cNvPr id="5" name="Content Placeholder 4">
            <a:extLst>
              <a:ext uri="{FF2B5EF4-FFF2-40B4-BE49-F238E27FC236}">
                <a16:creationId xmlns:a16="http://schemas.microsoft.com/office/drawing/2014/main" id="{BB407C62-4573-4F47-889E-777CAD48EC7A}"/>
              </a:ext>
            </a:extLst>
          </p:cNvPr>
          <p:cNvGraphicFramePr>
            <a:graphicFrameLocks noGrp="1"/>
          </p:cNvGraphicFramePr>
          <p:nvPr>
            <p:ph idx="1"/>
            <p:extLst/>
          </p:nvPr>
        </p:nvGraphicFramePr>
        <p:xfrm>
          <a:off x="652463" y="1154113"/>
          <a:ext cx="8029575" cy="4916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529CDC22-EDC4-4D42-B7E5-0D91BC5FFF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13" y="1327957"/>
            <a:ext cx="2657816" cy="2657816"/>
          </a:xfrm>
          <a:prstGeom prst="rect">
            <a:avLst/>
          </a:prstGeom>
        </p:spPr>
      </p:pic>
      <p:pic>
        <p:nvPicPr>
          <p:cNvPr id="9" name="Picture 8">
            <a:extLst>
              <a:ext uri="{FF2B5EF4-FFF2-40B4-BE49-F238E27FC236}">
                <a16:creationId xmlns:a16="http://schemas.microsoft.com/office/drawing/2014/main" id="{06F9B6C7-6523-4F79-960F-FEA4087CB0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7103" y="1574703"/>
            <a:ext cx="2337777" cy="2337777"/>
          </a:xfrm>
          <a:prstGeom prst="rect">
            <a:avLst/>
          </a:prstGeom>
        </p:spPr>
      </p:pic>
      <p:pic>
        <p:nvPicPr>
          <p:cNvPr id="11" name="Picture 10">
            <a:extLst>
              <a:ext uri="{FF2B5EF4-FFF2-40B4-BE49-F238E27FC236}">
                <a16:creationId xmlns:a16="http://schemas.microsoft.com/office/drawing/2014/main" id="{BF00809F-4C4C-431E-983D-29319F7505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278" y="1373674"/>
            <a:ext cx="2474937" cy="2474937"/>
          </a:xfrm>
          <a:prstGeom prst="rect">
            <a:avLst/>
          </a:prstGeom>
        </p:spPr>
      </p:pic>
      <p:sp>
        <p:nvSpPr>
          <p:cNvPr id="16" name="Arrow: Right 15">
            <a:extLst>
              <a:ext uri="{FF2B5EF4-FFF2-40B4-BE49-F238E27FC236}">
                <a16:creationId xmlns:a16="http://schemas.microsoft.com/office/drawing/2014/main" id="{59C3F9B4-CB2B-4C3C-A558-E232F8DADB66}"/>
              </a:ext>
            </a:extLst>
          </p:cNvPr>
          <p:cNvSpPr/>
          <p:nvPr/>
        </p:nvSpPr>
        <p:spPr>
          <a:xfrm>
            <a:off x="2424703" y="2411204"/>
            <a:ext cx="3958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6A74606-C145-41ED-A1D2-B853E381D306}"/>
              </a:ext>
            </a:extLst>
          </p:cNvPr>
          <p:cNvSpPr/>
          <p:nvPr/>
        </p:nvSpPr>
        <p:spPr>
          <a:xfrm>
            <a:off x="5103292" y="2424741"/>
            <a:ext cx="41128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quals 17">
            <a:extLst>
              <a:ext uri="{FF2B5EF4-FFF2-40B4-BE49-F238E27FC236}">
                <a16:creationId xmlns:a16="http://schemas.microsoft.com/office/drawing/2014/main" id="{5DC5C330-D6EC-47B5-B7DF-2D73079A0688}"/>
              </a:ext>
            </a:extLst>
          </p:cNvPr>
          <p:cNvSpPr/>
          <p:nvPr/>
        </p:nvSpPr>
        <p:spPr>
          <a:xfrm>
            <a:off x="7463623" y="2381838"/>
            <a:ext cx="511184" cy="54336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CAF56F19-0660-47C9-8F31-60D59904BD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8008" y="4697315"/>
            <a:ext cx="1479648" cy="1479648"/>
          </a:xfrm>
          <a:prstGeom prst="rect">
            <a:avLst/>
          </a:prstGeom>
        </p:spPr>
      </p:pic>
      <p:pic>
        <p:nvPicPr>
          <p:cNvPr id="22" name="Picture 21">
            <a:extLst>
              <a:ext uri="{FF2B5EF4-FFF2-40B4-BE49-F238E27FC236}">
                <a16:creationId xmlns:a16="http://schemas.microsoft.com/office/drawing/2014/main" id="{C8C8F7A9-A1AC-4C7E-A4CB-77B3E112F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07656" y="4238656"/>
            <a:ext cx="2073243" cy="2073243"/>
          </a:xfrm>
          <a:prstGeom prst="rect">
            <a:avLst/>
          </a:prstGeom>
        </p:spPr>
      </p:pic>
    </p:spTree>
    <p:extLst>
      <p:ext uri="{BB962C8B-B14F-4D97-AF65-F5344CB8AC3E}">
        <p14:creationId xmlns:p14="http://schemas.microsoft.com/office/powerpoint/2010/main" val="96532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E728-11FB-4CDD-AF7B-6517B450633E}"/>
              </a:ext>
            </a:extLst>
          </p:cNvPr>
          <p:cNvSpPr>
            <a:spLocks noGrp="1"/>
          </p:cNvSpPr>
          <p:nvPr>
            <p:ph type="title"/>
          </p:nvPr>
        </p:nvSpPr>
        <p:spPr/>
        <p:txBody>
          <a:bodyPr>
            <a:normAutofit fontScale="90000"/>
          </a:bodyPr>
          <a:lstStyle/>
          <a:p>
            <a:r>
              <a:rPr lang="en-US" dirty="0"/>
              <a:t>Which of the following examples of “cross selling” are eligible for the SOM incentive?</a:t>
            </a:r>
          </a:p>
        </p:txBody>
      </p:sp>
      <p:sp>
        <p:nvSpPr>
          <p:cNvPr id="3" name="Content Placeholder 2">
            <a:extLst>
              <a:ext uri="{FF2B5EF4-FFF2-40B4-BE49-F238E27FC236}">
                <a16:creationId xmlns:a16="http://schemas.microsoft.com/office/drawing/2014/main" id="{60566524-6150-448D-A5E6-6D22445FCA68}"/>
              </a:ext>
            </a:extLst>
          </p:cNvPr>
          <p:cNvSpPr>
            <a:spLocks noGrp="1"/>
          </p:cNvSpPr>
          <p:nvPr>
            <p:ph idx="1"/>
          </p:nvPr>
        </p:nvSpPr>
        <p:spPr>
          <a:xfrm>
            <a:off x="652244" y="1854394"/>
            <a:ext cx="8029794" cy="4216731"/>
          </a:xfrm>
        </p:spPr>
        <p:txBody>
          <a:bodyPr>
            <a:normAutofit/>
          </a:bodyPr>
          <a:lstStyle/>
          <a:p>
            <a:pPr marL="385763" indent="-385763">
              <a:buFont typeface="+mj-lt"/>
              <a:buAutoNum type="alphaUcPeriod"/>
            </a:pPr>
            <a:r>
              <a:rPr lang="en-US" dirty="0"/>
              <a:t>Adding “Engineering” to a current client using our “Janitorial” services</a:t>
            </a:r>
          </a:p>
          <a:p>
            <a:pPr marL="385763" indent="-385763">
              <a:buFont typeface="+mj-lt"/>
              <a:buAutoNum type="alphaUcPeriod"/>
            </a:pPr>
            <a:r>
              <a:rPr lang="en-US" dirty="0"/>
              <a:t>Adding “Lighting” to a current client using our “Parking” services</a:t>
            </a:r>
          </a:p>
          <a:p>
            <a:pPr marL="385763" indent="-385763">
              <a:buFont typeface="+mj-lt"/>
              <a:buAutoNum type="alphaUcPeriod"/>
            </a:pPr>
            <a:r>
              <a:rPr lang="en-US" dirty="0"/>
              <a:t>Adding “Carpet Cleaning” to a current client using our “Janitorial” services</a:t>
            </a:r>
          </a:p>
          <a:p>
            <a:pPr marL="385763" indent="-385763">
              <a:buFont typeface="+mj-lt"/>
              <a:buAutoNum type="alphaUcPeriod"/>
            </a:pPr>
            <a:r>
              <a:rPr lang="en-US" dirty="0"/>
              <a:t>Both A &amp; B</a:t>
            </a:r>
          </a:p>
        </p:txBody>
      </p:sp>
    </p:spTree>
    <p:extLst>
      <p:ext uri="{BB962C8B-B14F-4D97-AF65-F5344CB8AC3E}">
        <p14:creationId xmlns:p14="http://schemas.microsoft.com/office/powerpoint/2010/main" val="230943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7FB9-D9B8-4353-A4DC-1796606ED9AF}"/>
              </a:ext>
            </a:extLst>
          </p:cNvPr>
          <p:cNvSpPr>
            <a:spLocks noGrp="1"/>
          </p:cNvSpPr>
          <p:nvPr>
            <p:ph type="title"/>
          </p:nvPr>
        </p:nvSpPr>
        <p:spPr/>
        <p:txBody>
          <a:bodyPr>
            <a:normAutofit fontScale="90000"/>
          </a:bodyPr>
          <a:lstStyle/>
          <a:p>
            <a:r>
              <a:rPr lang="en-US" dirty="0"/>
              <a:t>All ABM employees are eligible to participate in the Solve One More program</a:t>
            </a:r>
          </a:p>
        </p:txBody>
      </p:sp>
      <p:sp>
        <p:nvSpPr>
          <p:cNvPr id="3" name="Content Placeholder 2">
            <a:extLst>
              <a:ext uri="{FF2B5EF4-FFF2-40B4-BE49-F238E27FC236}">
                <a16:creationId xmlns:a16="http://schemas.microsoft.com/office/drawing/2014/main" id="{E61A0A03-629A-43B2-9F3D-F91CFE48F279}"/>
              </a:ext>
            </a:extLst>
          </p:cNvPr>
          <p:cNvSpPr>
            <a:spLocks noGrp="1"/>
          </p:cNvSpPr>
          <p:nvPr>
            <p:ph idx="1"/>
          </p:nvPr>
        </p:nvSpPr>
        <p:spPr>
          <a:xfrm>
            <a:off x="652244" y="1777584"/>
            <a:ext cx="8029794" cy="4293541"/>
          </a:xfrm>
        </p:spPr>
        <p:txBody>
          <a:bodyPr>
            <a:normAutofit/>
          </a:bodyPr>
          <a:lstStyle/>
          <a:p>
            <a:pPr marL="385763" indent="-385763">
              <a:buFont typeface="+mj-lt"/>
              <a:buAutoNum type="alphaUcPeriod"/>
            </a:pPr>
            <a:r>
              <a:rPr lang="en-US" dirty="0"/>
              <a:t>True</a:t>
            </a:r>
          </a:p>
          <a:p>
            <a:pPr marL="385763" indent="-385763">
              <a:buFont typeface="+mj-lt"/>
              <a:buAutoNum type="alphaUcPeriod"/>
            </a:pPr>
            <a:r>
              <a:rPr lang="en-US" dirty="0"/>
              <a:t>False</a:t>
            </a:r>
          </a:p>
          <a:p>
            <a:pPr marL="385763" indent="-385763">
              <a:buFont typeface="+mj-lt"/>
              <a:buAutoNum type="alphaUcPeriod"/>
            </a:pPr>
            <a:endParaRPr lang="en-US" dirty="0"/>
          </a:p>
        </p:txBody>
      </p:sp>
    </p:spTree>
    <p:extLst>
      <p:ext uri="{BB962C8B-B14F-4D97-AF65-F5344CB8AC3E}">
        <p14:creationId xmlns:p14="http://schemas.microsoft.com/office/powerpoint/2010/main" val="294208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5D86-2B10-4371-8CE9-84540BC6243B}"/>
              </a:ext>
            </a:extLst>
          </p:cNvPr>
          <p:cNvSpPr>
            <a:spLocks noGrp="1"/>
          </p:cNvSpPr>
          <p:nvPr>
            <p:ph type="title"/>
          </p:nvPr>
        </p:nvSpPr>
        <p:spPr/>
        <p:txBody>
          <a:bodyPr>
            <a:normAutofit/>
          </a:bodyPr>
          <a:lstStyle/>
          <a:p>
            <a:r>
              <a:rPr lang="en-US" dirty="0"/>
              <a:t>For an Opportunity to be eligible for the incentive reward, it must be…</a:t>
            </a:r>
          </a:p>
        </p:txBody>
      </p:sp>
      <p:sp>
        <p:nvSpPr>
          <p:cNvPr id="3" name="Content Placeholder 2">
            <a:extLst>
              <a:ext uri="{FF2B5EF4-FFF2-40B4-BE49-F238E27FC236}">
                <a16:creationId xmlns:a16="http://schemas.microsoft.com/office/drawing/2014/main" id="{E7945AD9-55AA-48FA-A15B-BA7BA792964F}"/>
              </a:ext>
            </a:extLst>
          </p:cNvPr>
          <p:cNvSpPr>
            <a:spLocks noGrp="1"/>
          </p:cNvSpPr>
          <p:nvPr>
            <p:ph idx="1"/>
          </p:nvPr>
        </p:nvSpPr>
        <p:spPr>
          <a:xfrm>
            <a:off x="652244" y="1854394"/>
            <a:ext cx="8029794" cy="4216731"/>
          </a:xfrm>
        </p:spPr>
        <p:txBody>
          <a:bodyPr>
            <a:normAutofit/>
          </a:bodyPr>
          <a:lstStyle/>
          <a:p>
            <a:pPr marL="385763" indent="-385763">
              <a:buFont typeface="+mj-lt"/>
              <a:buAutoNum type="alphaUcPeriod"/>
            </a:pPr>
            <a:r>
              <a:rPr lang="en-US" dirty="0"/>
              <a:t>Entered at  abm.com/</a:t>
            </a:r>
            <a:r>
              <a:rPr lang="en-US" dirty="0" err="1"/>
              <a:t>sellabm</a:t>
            </a:r>
            <a:r>
              <a:rPr lang="en-US" dirty="0"/>
              <a:t> or called into  1-855- </a:t>
            </a:r>
            <a:r>
              <a:rPr lang="en-US" dirty="0" err="1"/>
              <a:t>SolveABM</a:t>
            </a:r>
            <a:endParaRPr lang="en-US" dirty="0"/>
          </a:p>
          <a:p>
            <a:pPr marL="385763" indent="-385763">
              <a:buFont typeface="+mj-lt"/>
              <a:buAutoNum type="alphaUcPeriod"/>
            </a:pPr>
            <a:r>
              <a:rPr lang="en-US" dirty="0"/>
              <a:t>Reviewed by Inside Sales </a:t>
            </a:r>
          </a:p>
          <a:p>
            <a:pPr marL="385763" indent="-385763">
              <a:buFont typeface="+mj-lt"/>
              <a:buAutoNum type="alphaUcPeriod"/>
            </a:pPr>
            <a:r>
              <a:rPr lang="en-US" dirty="0"/>
              <a:t>Assigned to a Salesperson</a:t>
            </a:r>
          </a:p>
          <a:p>
            <a:pPr marL="385763" indent="-385763">
              <a:buFont typeface="+mj-lt"/>
              <a:buAutoNum type="alphaUcPeriod"/>
            </a:pPr>
            <a:r>
              <a:rPr lang="en-US" dirty="0"/>
              <a:t>Entered prior to contract/job being awarded</a:t>
            </a:r>
          </a:p>
          <a:p>
            <a:pPr marL="385763" indent="-385763">
              <a:buFont typeface="+mj-lt"/>
              <a:buAutoNum type="alphaUcPeriod"/>
            </a:pPr>
            <a:r>
              <a:rPr lang="en-US" dirty="0"/>
              <a:t>Open less than one year</a:t>
            </a:r>
          </a:p>
          <a:p>
            <a:pPr marL="385763" indent="-385763">
              <a:buFont typeface="+mj-lt"/>
              <a:buAutoNum type="alphaUcPeriod"/>
            </a:pPr>
            <a:r>
              <a:rPr lang="en-US" dirty="0"/>
              <a:t>All of the above</a:t>
            </a:r>
          </a:p>
          <a:p>
            <a:pPr marL="385763" indent="-385763">
              <a:buFont typeface="+mj-lt"/>
              <a:buAutoNum type="alphaUcPeriod"/>
            </a:pPr>
            <a:endParaRPr lang="en-US" dirty="0"/>
          </a:p>
        </p:txBody>
      </p:sp>
    </p:spTree>
    <p:extLst>
      <p:ext uri="{BB962C8B-B14F-4D97-AF65-F5344CB8AC3E}">
        <p14:creationId xmlns:p14="http://schemas.microsoft.com/office/powerpoint/2010/main" val="12436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A7D5-BABB-4B52-B256-C08AB3587300}"/>
              </a:ext>
            </a:extLst>
          </p:cNvPr>
          <p:cNvSpPr>
            <a:spLocks noGrp="1"/>
          </p:cNvSpPr>
          <p:nvPr>
            <p:ph type="title"/>
          </p:nvPr>
        </p:nvSpPr>
        <p:spPr>
          <a:xfrm>
            <a:off x="652244" y="855865"/>
            <a:ext cx="8029794" cy="1143000"/>
          </a:xfrm>
        </p:spPr>
        <p:txBody>
          <a:bodyPr>
            <a:normAutofit fontScale="90000"/>
          </a:bodyPr>
          <a:lstStyle/>
          <a:p>
            <a:r>
              <a:rPr lang="en-US" dirty="0"/>
              <a:t>The incentive award paid for qualified Opportunities resulting in a sale is 1.0% of the first year’s contracted value or the Project/TAG value, maximum award of $5,000.00</a:t>
            </a:r>
          </a:p>
        </p:txBody>
      </p:sp>
      <p:sp>
        <p:nvSpPr>
          <p:cNvPr id="3" name="Content Placeholder 2">
            <a:extLst>
              <a:ext uri="{FF2B5EF4-FFF2-40B4-BE49-F238E27FC236}">
                <a16:creationId xmlns:a16="http://schemas.microsoft.com/office/drawing/2014/main" id="{30FD0D5B-0B97-4AD3-81D6-96A72027E225}"/>
              </a:ext>
            </a:extLst>
          </p:cNvPr>
          <p:cNvSpPr>
            <a:spLocks noGrp="1"/>
          </p:cNvSpPr>
          <p:nvPr>
            <p:ph idx="1"/>
          </p:nvPr>
        </p:nvSpPr>
        <p:spPr>
          <a:xfrm>
            <a:off x="652244" y="3121760"/>
            <a:ext cx="8029794" cy="2949366"/>
          </a:xfrm>
        </p:spPr>
        <p:txBody>
          <a:bodyPr>
            <a:normAutofit/>
          </a:bodyPr>
          <a:lstStyle/>
          <a:p>
            <a:pPr marL="385763" indent="-385763">
              <a:buFont typeface="+mj-lt"/>
              <a:buAutoNum type="alphaUcPeriod"/>
            </a:pPr>
            <a:r>
              <a:rPr lang="en-US" dirty="0"/>
              <a:t>True</a:t>
            </a:r>
          </a:p>
          <a:p>
            <a:pPr marL="385763" indent="-385763">
              <a:buFont typeface="+mj-lt"/>
              <a:buAutoNum type="alphaUcPeriod"/>
            </a:pPr>
            <a:r>
              <a:rPr lang="en-US" dirty="0"/>
              <a:t>False</a:t>
            </a:r>
          </a:p>
        </p:txBody>
      </p:sp>
    </p:spTree>
    <p:extLst>
      <p:ext uri="{BB962C8B-B14F-4D97-AF65-F5344CB8AC3E}">
        <p14:creationId xmlns:p14="http://schemas.microsoft.com/office/powerpoint/2010/main" val="378643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0083BE"/>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B7B2FD4E876147B3157CB188F58503" ma:contentTypeVersion="0" ma:contentTypeDescription="Create a new document." ma:contentTypeScope="" ma:versionID="696aeee57bbb0e2744e404c330d9102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257754-C5AE-4583-BAD4-05D3E8A83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D1C0D9E-7541-407B-A1CF-F378204CD31E}">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F6467A7-BCC5-4C28-91AD-FB68C126D3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17874</TotalTime>
  <Words>2761</Words>
  <Application>Microsoft Office PowerPoint</Application>
  <PresentationFormat>On-screen Show (4:3)</PresentationFormat>
  <Paragraphs>281</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ＭＳ Ｐゴシック</vt:lpstr>
      <vt:lpstr>Arial</vt:lpstr>
      <vt:lpstr>Calibri</vt:lpstr>
      <vt:lpstr>Wingdings</vt:lpstr>
      <vt:lpstr>Office Theme</vt:lpstr>
      <vt:lpstr>Cross Selling</vt:lpstr>
      <vt:lpstr>PowerPoint Presentation</vt:lpstr>
      <vt:lpstr>How ABM Cross Sells</vt:lpstr>
      <vt:lpstr>3 Way to Cross Sell</vt:lpstr>
      <vt:lpstr>Solve One More – Process Review</vt:lpstr>
      <vt:lpstr>Which of the following examples of “cross selling” are eligible for the SOM incentive?</vt:lpstr>
      <vt:lpstr>All ABM employees are eligible to participate in the Solve One More program</vt:lpstr>
      <vt:lpstr>For an Opportunity to be eligible for the incentive reward, it must be…</vt:lpstr>
      <vt:lpstr>The incentive award paid for qualified Opportunities resulting in a sale is 1.0% of the first year’s contracted value or the Project/TAG value, maximum award of $5,000.00</vt:lpstr>
      <vt:lpstr>Which is the first step in the Solve One More process?</vt:lpstr>
      <vt:lpstr>Janitorial Services</vt:lpstr>
      <vt:lpstr>Facilities Engineering</vt:lpstr>
      <vt:lpstr>Parking &amp; Transportation</vt:lpstr>
      <vt:lpstr>Energy Solutions</vt:lpstr>
      <vt:lpstr>Landscape &amp; Turf Services</vt:lpstr>
      <vt:lpstr>HVAC &amp; Mechanical</vt:lpstr>
      <vt:lpstr>Power Solutions</vt:lpstr>
      <vt:lpstr>Lighting Solutions</vt:lpstr>
      <vt:lpstr>What makes a good client to target?</vt:lpstr>
      <vt:lpstr>Conversation starter formula….</vt:lpstr>
      <vt:lpstr>Sample conversation starter….</vt:lpstr>
      <vt:lpstr>Another sample conversation starter….</vt:lpstr>
      <vt:lpstr>www.abm.com/sellabm </vt:lpstr>
      <vt:lpstr>SOM App in Salesforce</vt:lpstr>
      <vt:lpstr>SOM App in Salesforce</vt:lpstr>
      <vt:lpstr>Following Up on Opportunities</vt:lpstr>
      <vt:lpstr>Take Action!</vt:lpstr>
      <vt:lpstr>Next Steps</vt:lpstr>
      <vt:lpstr>Questions?</vt:lpstr>
    </vt:vector>
  </TitlesOfParts>
  <Company>RiechesBaird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dc:creator>
  <cp:lastModifiedBy>Art Cummings</cp:lastModifiedBy>
  <cp:revision>262</cp:revision>
  <cp:lastPrinted>2015-08-28T23:16:07Z</cp:lastPrinted>
  <dcterms:created xsi:type="dcterms:W3CDTF">2011-10-12T15:23:46Z</dcterms:created>
  <dcterms:modified xsi:type="dcterms:W3CDTF">2017-12-07T14:22:17Z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0x010100FEB7B2FD4E876147B3157CB188F58503</vt:lpwstr>
  </property>
</Properties>
</file>